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7" r:id="rId2"/>
  </p:sldMasterIdLst>
  <p:notesMasterIdLst>
    <p:notesMasterId r:id="rId29"/>
  </p:notesMasterIdLst>
  <p:handoutMasterIdLst>
    <p:handoutMasterId r:id="rId30"/>
  </p:handoutMasterIdLst>
  <p:sldIdLst>
    <p:sldId id="258" r:id="rId3"/>
    <p:sldId id="259" r:id="rId4"/>
    <p:sldId id="2147481605" r:id="rId5"/>
    <p:sldId id="265" r:id="rId6"/>
    <p:sldId id="263" r:id="rId7"/>
    <p:sldId id="264" r:id="rId8"/>
    <p:sldId id="2147481606" r:id="rId9"/>
    <p:sldId id="268" r:id="rId10"/>
    <p:sldId id="267" r:id="rId11"/>
    <p:sldId id="266" r:id="rId12"/>
    <p:sldId id="2147481607" r:id="rId13"/>
    <p:sldId id="2147481614" r:id="rId14"/>
    <p:sldId id="2147481615" r:id="rId15"/>
    <p:sldId id="2147481618" r:id="rId16"/>
    <p:sldId id="2147481616" r:id="rId17"/>
    <p:sldId id="2147481617" r:id="rId18"/>
    <p:sldId id="2147481609" r:id="rId19"/>
    <p:sldId id="2147481610" r:id="rId20"/>
    <p:sldId id="2147481611" r:id="rId21"/>
    <p:sldId id="2147481612" r:id="rId22"/>
    <p:sldId id="2147481613" r:id="rId23"/>
    <p:sldId id="2147481620" r:id="rId24"/>
    <p:sldId id="2147481619" r:id="rId25"/>
    <p:sldId id="262" r:id="rId26"/>
    <p:sldId id="261" r:id="rId27"/>
    <p:sldId id="2147481608"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70CDDC"/>
    <a:srgbClr val="23B0E6"/>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6C7EC-26DC-47FA-A5FE-3AEF7AE521C7}" v="275" dt="2024-08-07T19:56:58.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87600" autoAdjust="0"/>
  </p:normalViewPr>
  <p:slideViewPr>
    <p:cSldViewPr>
      <p:cViewPr varScale="1">
        <p:scale>
          <a:sx n="155" d="100"/>
          <a:sy n="155" d="100"/>
        </p:scale>
        <p:origin x="1018" y="75"/>
      </p:cViewPr>
      <p:guideLst>
        <p:guide orient="horz" pos="708"/>
        <p:guide orient="horz" pos="2820"/>
        <p:guide pos="2880"/>
        <p:guide pos="56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4" d="100"/>
          <a:sy n="74" d="100"/>
        </p:scale>
        <p:origin x="297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TechMentor Microsoft HQ 2023</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8/7/2024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16</a:t>
            </a:fld>
            <a:endParaRPr lang="en-US"/>
          </a:p>
        </p:txBody>
      </p:sp>
    </p:spTree>
    <p:extLst>
      <p:ext uri="{BB962C8B-B14F-4D97-AF65-F5344CB8AC3E}">
        <p14:creationId xmlns:p14="http://schemas.microsoft.com/office/powerpoint/2010/main" val="220491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8D60A-84C0-C562-D568-E0C6E57E6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74E79-E2BB-600C-1DB2-90C94C47B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A3520-A611-F97B-A756-D4A964622F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BCAE63-FCAD-4FBF-8F3B-15EF04371C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30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35306"/>
            <a:ext cx="6858000" cy="415499"/>
          </a:xfrm>
          <a:noFill/>
        </p:spPr>
        <p:txBody>
          <a:bodyPr vert="horz" wrap="square" lIns="0" tIns="0" rIns="0" bIns="0" rtlCol="0" anchor="b" anchorCtr="0">
            <a:spAutoFit/>
          </a:bodyPr>
          <a:lstStyle>
            <a:lvl1pPr>
              <a:defRPr lang="en-US" sz="3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92122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3629025" y="1"/>
            <a:ext cx="5514975" cy="51435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342900" y="1606981"/>
            <a:ext cx="2400300" cy="2821316"/>
          </a:xfrm>
        </p:spPr>
        <p:txBody>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342900" y="842341"/>
            <a:ext cx="2057400" cy="425675"/>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42900" y="222236"/>
            <a:ext cx="741027" cy="288542"/>
          </a:xfrm>
          <a:prstGeom prst="rect">
            <a:avLst/>
          </a:prstGeom>
        </p:spPr>
      </p:pic>
    </p:spTree>
    <p:extLst>
      <p:ext uri="{BB962C8B-B14F-4D97-AF65-F5344CB8AC3E}">
        <p14:creationId xmlns:p14="http://schemas.microsoft.com/office/powerpoint/2010/main" val="35833023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1"/>
            <a:ext cx="9144000" cy="51434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438150" y="439341"/>
            <a:ext cx="1024684" cy="219456"/>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0885" y="972273"/>
            <a:ext cx="4852646" cy="1250942"/>
          </a:xfrm>
          <a:prstGeom prst="rect">
            <a:avLst/>
          </a:prstGeom>
        </p:spPr>
      </p:pic>
    </p:spTree>
    <p:extLst>
      <p:ext uri="{BB962C8B-B14F-4D97-AF65-F5344CB8AC3E}">
        <p14:creationId xmlns:p14="http://schemas.microsoft.com/office/powerpoint/2010/main" val="3718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4260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490381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848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1431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839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510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53998"/>
          </a:xfrm>
        </p:spPr>
        <p:txBody>
          <a:bodyPr anchor="t"/>
          <a:lstStyle>
            <a:lvl1pPr marL="0" indent="0">
              <a:spcBef>
                <a:spcPts val="0"/>
              </a:spcBef>
              <a:buNone/>
              <a:defRPr sz="18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435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7647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0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2156252"/>
            <a:ext cx="3120391"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883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93720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70709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8" y="1512152"/>
            <a:ext cx="3559303"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4714196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07942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561685" cy="830997"/>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4000500" y="0"/>
            <a:ext cx="5143500" cy="51435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4719851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63815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077488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315009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891040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705558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09454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582950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06792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41443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660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48590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317473"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790594" y="1788319"/>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622167"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095287"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926861"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7935172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3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59"/>
            <a:ext cx="1899666"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7226619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59"/>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635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634856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511823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7278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5"/>
            <a:ext cx="8263890" cy="415499"/>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341035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415499"/>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570089"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572000"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010150" y="531890"/>
            <a:ext cx="3691865"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7303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5010137" y="342900"/>
            <a:ext cx="3694950" cy="415499"/>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3691865"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013724" y="1002506"/>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91749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5154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1140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92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293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48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834267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solidFill>
                  <a:schemeClr val="tx1"/>
                </a:solidFill>
                <a:latin typeface="+mn-lt"/>
              </a:defRPr>
            </a:lvl1pPr>
            <a:lvl2pPr>
              <a:defRPr sz="2100">
                <a:solidFill>
                  <a:schemeClr val="tx1"/>
                </a:solidFill>
                <a:latin typeface="+mn-lt"/>
              </a:defRPr>
            </a:lvl2pPr>
            <a:lvl3pPr>
              <a:defRPr sz="1800">
                <a:solidFill>
                  <a:schemeClr val="tx1"/>
                </a:solidFill>
                <a:latin typeface="+mn-lt"/>
              </a:defRPr>
            </a:lvl3pPr>
            <a:lvl4pPr>
              <a:defRPr sz="1500">
                <a:solidFill>
                  <a:schemeClr val="tx1"/>
                </a:solidFill>
                <a:latin typeface="+mn-lt"/>
              </a:defRPr>
            </a:lvl4pPr>
            <a:lvl5pPr>
              <a:defRPr sz="13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32678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EC7CD38-7412-4B74-AC08-59E2293989B7}"/>
              </a:ext>
            </a:extLst>
          </p:cNvPr>
          <p:cNvGrpSpPr/>
          <p:nvPr userDrawn="1"/>
        </p:nvGrpSpPr>
        <p:grpSpPr>
          <a:xfrm>
            <a:off x="0" y="0"/>
            <a:ext cx="9144000" cy="5143500"/>
            <a:chOff x="0" y="0"/>
            <a:chExt cx="12192000" cy="6858000"/>
          </a:xfrm>
        </p:grpSpPr>
        <p:pic>
          <p:nvPicPr>
            <p:cNvPr id="3" name="Picture 2">
              <a:extLst>
                <a:ext uri="{FF2B5EF4-FFF2-40B4-BE49-F238E27FC236}">
                  <a16:creationId xmlns:a16="http://schemas.microsoft.com/office/drawing/2014/main" id="{A4C1F388-55C0-4D41-8E0D-2EABE290FC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EB43154-E3E6-4DA0-BB3B-627BE41FB782}"/>
                </a:ext>
              </a:extLst>
            </p:cNvPr>
            <p:cNvSpPr/>
            <p:nvPr userDrawn="1"/>
          </p:nvSpPr>
          <p:spPr bwMode="auto">
            <a:xfrm>
              <a:off x="3286124" y="0"/>
              <a:ext cx="8905875" cy="6858000"/>
            </a:xfrm>
            <a:prstGeom prst="rect">
              <a:avLst/>
            </a:prstGeom>
            <a:gradFill flip="none" rotWithShape="1">
              <a:gsLst>
                <a:gs pos="2917">
                  <a:schemeClr val="bg1">
                    <a:alpha val="4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000000"/>
                </a:solidFill>
                <a:ea typeface="Segoe UI" pitchFamily="34" charset="0"/>
                <a:cs typeface="Segoe UI" pitchFamily="34" charset="0"/>
              </a:endParaRPr>
            </a:p>
          </p:txBody>
        </p:sp>
        <p:pic>
          <p:nvPicPr>
            <p:cNvPr id="2" name="Picture 1" descr="A person posing for the camera&#10;&#10;Description automatically generated">
              <a:extLst>
                <a:ext uri="{FF2B5EF4-FFF2-40B4-BE49-F238E27FC236}">
                  <a16:creationId xmlns:a16="http://schemas.microsoft.com/office/drawing/2014/main" id="{43F723BB-548F-4028-AE1E-407CBAD8915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264" t="-1" r="8077" b="25013"/>
            <a:stretch/>
          </p:blipFill>
          <p:spPr>
            <a:xfrm>
              <a:off x="1" y="0"/>
              <a:ext cx="5660570" cy="6858000"/>
            </a:xfrm>
            <a:prstGeom prst="rect">
              <a:avLst/>
            </a:prstGeom>
          </p:spPr>
        </p:pic>
      </p:grpSp>
    </p:spTree>
    <p:extLst>
      <p:ext uri="{BB962C8B-B14F-4D97-AF65-F5344CB8AC3E}">
        <p14:creationId xmlns:p14="http://schemas.microsoft.com/office/powerpoint/2010/main" val="39815916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441197" y="342900"/>
            <a:ext cx="8263890" cy="415499"/>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8150" y="846684"/>
            <a:ext cx="8263890" cy="230833"/>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5095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EB4AC-25D7-4D06-9499-2F6690E6D1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2"/>
                </a:solidFill>
                <a:latin typeface="+mj-lt"/>
              </a:rPr>
              <a:t>Azure Edge + Platform</a:t>
            </a:r>
          </a:p>
        </p:txBody>
      </p:sp>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441198" y="1819156"/>
            <a:ext cx="4130803" cy="830997"/>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436532" y="2971800"/>
            <a:ext cx="4127528"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5441DE2E-76A6-493C-9881-2774D4309353}"/>
              </a:ext>
            </a:extLst>
          </p:cNvPr>
          <p:cNvPicPr>
            <a:picLocks noChangeAspect="1"/>
          </p:cNvPicPr>
          <p:nvPr userDrawn="1"/>
        </p:nvPicPr>
        <p:blipFill>
          <a:blip r:embed="rId3"/>
          <a:stretch>
            <a:fillRect/>
          </a:stretch>
        </p:blipFill>
        <p:spPr>
          <a:xfrm>
            <a:off x="220266" y="223781"/>
            <a:ext cx="1966928" cy="650577"/>
          </a:xfrm>
          <a:prstGeom prst="rect">
            <a:avLst/>
          </a:prstGeom>
        </p:spPr>
      </p:pic>
    </p:spTree>
    <p:extLst>
      <p:ext uri="{BB962C8B-B14F-4D97-AF65-F5344CB8AC3E}">
        <p14:creationId xmlns:p14="http://schemas.microsoft.com/office/powerpoint/2010/main" val="47802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29EBE-0253-4BAB-B12F-C5553C48B3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6797"/>
            <a:ext cx="9144000" cy="5129906"/>
          </a:xfrm>
          <a:prstGeom prst="rect">
            <a:avLst/>
          </a:prstGeom>
        </p:spPr>
      </p:pic>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614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image" Target="../media/image4.emf"/><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theme" Target="../theme/theme2.xml"/><Relationship Id="rId20" Type="http://schemas.openxmlformats.org/officeDocument/2006/relationships/slideLayout" Target="../slideLayouts/slideLayout33.xml"/><Relationship Id="rId4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8/7/2024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7132320" y="2132830"/>
            <a:ext cx="5143500" cy="877841"/>
          </a:xfrm>
          <a:prstGeom prst="rect">
            <a:avLst/>
          </a:prstGeom>
        </p:spPr>
      </p:pic>
      <p:sp>
        <p:nvSpPr>
          <p:cNvPr id="5" name="TextBox 4">
            <a:extLst>
              <a:ext uri="{FF2B5EF4-FFF2-40B4-BE49-F238E27FC236}">
                <a16:creationId xmlns:a16="http://schemas.microsoft.com/office/drawing/2014/main" id="{A1522667-7CB2-4D62-A219-D77CFC79508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68798757"/>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1002723"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70CDDC"/>
                </a:solidFill>
                <a:latin typeface="Arial" charset="0"/>
                <a:cs typeface="+mn-cs"/>
              </a:rPr>
              <a:t>Jan-Tore</a:t>
            </a:r>
            <a:r>
              <a:rPr lang="en-US" sz="3200" b="1" dirty="0">
                <a:solidFill>
                  <a:srgbClr val="70CDDC"/>
                </a:solidFill>
                <a:latin typeface="Arial" charset="0"/>
              </a:rPr>
              <a:t> Pedersen</a:t>
            </a:r>
            <a:endParaRPr lang="en-US" sz="2800" b="1" dirty="0">
              <a:solidFill>
                <a:srgbClr val="70CDDC"/>
              </a:solidFill>
              <a:latin typeface="Arial" charset="0"/>
              <a:cs typeface="+mn-cs"/>
            </a:endParaRPr>
          </a:p>
          <a:p>
            <a:pPr>
              <a:defRPr/>
            </a:pPr>
            <a:r>
              <a:rPr lang="en-US" sz="2400" b="1" dirty="0">
                <a:solidFill>
                  <a:srgbClr val="70CDDC"/>
                </a:solidFill>
                <a:latin typeface="Arial" charset="0"/>
              </a:rPr>
              <a:t>Principal Consultant</a:t>
            </a:r>
          </a:p>
          <a:p>
            <a:pPr>
              <a:defRPr/>
            </a:pPr>
            <a:r>
              <a:rPr lang="en-US" sz="2400" b="1" dirty="0" err="1">
                <a:solidFill>
                  <a:srgbClr val="70CDDC"/>
                </a:solidFill>
                <a:latin typeface="Arial" charset="0"/>
              </a:rPr>
              <a:t>Spirhed</a:t>
            </a:r>
            <a:r>
              <a:rPr lang="en-US" sz="2400" b="1" dirty="0">
                <a:solidFill>
                  <a:srgbClr val="70CDDC"/>
                </a:solidFill>
                <a:latin typeface="Arial" charset="0"/>
              </a:rPr>
              <a:t> AS Norway</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966893" y="3943350"/>
            <a:ext cx="3833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70CDDC"/>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990600" y="833368"/>
            <a:ext cx="69342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Everything you need to know about Azure Stack HCI 23h2 in 20 minutes</a:t>
            </a:r>
          </a:p>
        </p:txBody>
      </p:sp>
      <p:sp>
        <p:nvSpPr>
          <p:cNvPr id="2" name="Rectangle 3">
            <a:extLst>
              <a:ext uri="{FF2B5EF4-FFF2-40B4-BE49-F238E27FC236}">
                <a16:creationId xmlns:a16="http://schemas.microsoft.com/office/drawing/2014/main" id="{D8FED214-8B19-4B82-3F4B-45D44FF015BF}"/>
              </a:ext>
            </a:extLst>
          </p:cNvPr>
          <p:cNvSpPr txBox="1">
            <a:spLocks noChangeArrowheads="1"/>
          </p:cNvSpPr>
          <p:nvPr/>
        </p:nvSpPr>
        <p:spPr bwMode="auto">
          <a:xfrm>
            <a:off x="990600" y="833368"/>
            <a:ext cx="69342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Everything you need to know about Azure Stack HCI 23h2 in 30 minutes</a:t>
            </a:r>
          </a:p>
        </p:txBody>
      </p:sp>
    </p:spTree>
    <p:extLst>
      <p:ext uri="{BB962C8B-B14F-4D97-AF65-F5344CB8AC3E}">
        <p14:creationId xmlns:p14="http://schemas.microsoft.com/office/powerpoint/2010/main" val="4051887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3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1000" fill="hold"/>
                                        <p:tgtEl>
                                          <p:spTgt spid="2"/>
                                        </p:tgtEl>
                                        <p:attrNameLst>
                                          <p:attrName>ppt_w</p:attrName>
                                        </p:attrNameLst>
                                      </p:cBhvr>
                                      <p:tavLst>
                                        <p:tav tm="0">
                                          <p:val>
                                            <p:fltVal val="0"/>
                                          </p:val>
                                        </p:tav>
                                        <p:tav tm="100000">
                                          <p:val>
                                            <p:strVal val="#ppt_w"/>
                                          </p:val>
                                        </p:tav>
                                      </p:tavLst>
                                    </p:anim>
                                    <p:anim calcmode="lin" valueType="num">
                                      <p:cBhvr>
                                        <p:cTn id="10" dur="1000" fill="hold"/>
                                        <p:tgtEl>
                                          <p:spTgt spid="2"/>
                                        </p:tgtEl>
                                        <p:attrNameLst>
                                          <p:attrName>ppt_h</p:attrName>
                                        </p:attrNameLst>
                                      </p:cBhvr>
                                      <p:tavLst>
                                        <p:tav tm="0">
                                          <p:val>
                                            <p:fltVal val="0"/>
                                          </p:val>
                                        </p:tav>
                                        <p:tav tm="100000">
                                          <p:val>
                                            <p:strVal val="#ppt_h"/>
                                          </p:val>
                                        </p:tav>
                                      </p:tavLst>
                                    </p:anim>
                                    <p:anim calcmode="lin" valueType="num">
                                      <p:cBhvr>
                                        <p:cTn id="11" dur="1000" fill="hold"/>
                                        <p:tgtEl>
                                          <p:spTgt spid="2"/>
                                        </p:tgtEl>
                                        <p:attrNameLst>
                                          <p:attrName>style.rotation</p:attrName>
                                        </p:attrNameLst>
                                      </p:cBhvr>
                                      <p:tavLst>
                                        <p:tav tm="0">
                                          <p:val>
                                            <p:fltVal val="90"/>
                                          </p:val>
                                        </p:tav>
                                        <p:tav tm="100000">
                                          <p:val>
                                            <p:fltVal val="0"/>
                                          </p:val>
                                        </p:tav>
                                      </p:tavLst>
                                    </p:anim>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6 of 7</a:t>
            </a:r>
          </a:p>
        </p:txBody>
      </p:sp>
      <p:sp>
        <p:nvSpPr>
          <p:cNvPr id="3" name="TextBox 2">
            <a:extLst>
              <a:ext uri="{FF2B5EF4-FFF2-40B4-BE49-F238E27FC236}">
                <a16:creationId xmlns:a16="http://schemas.microsoft.com/office/drawing/2014/main" id="{DCDCFE4E-A4D5-9598-216C-B3784480BC13}"/>
              </a:ext>
            </a:extLst>
          </p:cNvPr>
          <p:cNvSpPr txBox="1"/>
          <p:nvPr/>
        </p:nvSpPr>
        <p:spPr>
          <a:xfrm>
            <a:off x="460798" y="2419350"/>
            <a:ext cx="3302001" cy="715581"/>
          </a:xfrm>
          <a:prstGeom prst="rect">
            <a:avLst/>
          </a:prstGeom>
          <a:noFill/>
        </p:spPr>
        <p:txBody>
          <a:bodyPr wrap="square" rtlCol="0">
            <a:spAutoFit/>
          </a:bodyPr>
          <a:lstStyle/>
          <a:p>
            <a:pPr defTabSz="685800">
              <a:defRPr/>
            </a:pPr>
            <a:r>
              <a:rPr lang="en-US" sz="1350" dirty="0">
                <a:cs typeface="Segoe UI" panose="020B0502040204020203" pitchFamily="34" charset="0"/>
              </a:rPr>
              <a:t>Stronger default security posture: new clusters score &gt;90% on Azure security baseline</a:t>
            </a:r>
          </a:p>
        </p:txBody>
      </p:sp>
      <p:pic>
        <p:nvPicPr>
          <p:cNvPr id="10" name="Picture 9">
            <a:extLst>
              <a:ext uri="{FF2B5EF4-FFF2-40B4-BE49-F238E27FC236}">
                <a16:creationId xmlns:a16="http://schemas.microsoft.com/office/drawing/2014/main" id="{9E81F3C2-CC80-68D2-7FDE-3FE1FD5B62C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050434" y="274320"/>
            <a:ext cx="5093567" cy="4594860"/>
          </a:xfrm>
          <a:prstGeom prst="rect">
            <a:avLst/>
          </a:prstGeom>
        </p:spPr>
      </p:pic>
      <p:sp>
        <p:nvSpPr>
          <p:cNvPr id="11" name="Arrow: Right 10">
            <a:extLst>
              <a:ext uri="{FF2B5EF4-FFF2-40B4-BE49-F238E27FC236}">
                <a16:creationId xmlns:a16="http://schemas.microsoft.com/office/drawing/2014/main" id="{640E57DF-FB29-A676-FA37-EC67ED4BACDE}"/>
              </a:ext>
              <a:ext uri="{C183D7F6-B498-43B3-948B-1728B52AA6E4}">
                <adec:decorative xmlns:adec="http://schemas.microsoft.com/office/drawing/2017/decorative" val="1"/>
              </a:ext>
            </a:extLst>
          </p:cNvPr>
          <p:cNvSpPr/>
          <p:nvPr/>
        </p:nvSpPr>
        <p:spPr>
          <a:xfrm rot="8100000">
            <a:off x="6400800" y="749301"/>
            <a:ext cx="733806" cy="363474"/>
          </a:xfrm>
          <a:prstGeom prst="rightArrow">
            <a:avLst/>
          </a:prstGeom>
          <a:gradFill>
            <a:gsLst>
              <a:gs pos="0">
                <a:srgbClr val="00B0F0"/>
              </a:gs>
              <a:gs pos="100000">
                <a:srgbClr val="0070C0"/>
              </a:gs>
            </a:gsLst>
            <a:lin ang="27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ptos" panose="02110004020202020204"/>
            </a:endParaRPr>
          </a:p>
        </p:txBody>
      </p:sp>
    </p:spTree>
    <p:extLst>
      <p:ext uri="{BB962C8B-B14F-4D97-AF65-F5344CB8AC3E}">
        <p14:creationId xmlns:p14="http://schemas.microsoft.com/office/powerpoint/2010/main" val="2259801401"/>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7 of 7</a:t>
            </a:r>
          </a:p>
        </p:txBody>
      </p:sp>
      <p:sp>
        <p:nvSpPr>
          <p:cNvPr id="3" name="TextBox 2">
            <a:extLst>
              <a:ext uri="{FF2B5EF4-FFF2-40B4-BE49-F238E27FC236}">
                <a16:creationId xmlns:a16="http://schemas.microsoft.com/office/drawing/2014/main" id="{DCDCFE4E-A4D5-9598-216C-B3784480BC13}"/>
              </a:ext>
            </a:extLst>
          </p:cNvPr>
          <p:cNvSpPr txBox="1"/>
          <p:nvPr/>
        </p:nvSpPr>
        <p:spPr>
          <a:xfrm>
            <a:off x="474653" y="1733550"/>
            <a:ext cx="3302001" cy="3942105"/>
          </a:xfrm>
          <a:prstGeom prst="rect">
            <a:avLst/>
          </a:prstGeom>
          <a:noFill/>
        </p:spPr>
        <p:txBody>
          <a:bodyPr wrap="square" rtlCol="0">
            <a:spAutoFit/>
          </a:bodyPr>
          <a:lstStyle/>
          <a:p>
            <a:pPr defTabSz="685800">
              <a:defRPr/>
            </a:pPr>
            <a:r>
              <a:rPr lang="en-US" sz="2000" dirty="0">
                <a:cs typeface="Segoe UI" panose="020B0502040204020203" pitchFamily="34" charset="0"/>
              </a:rPr>
              <a:t>General Availability of Azure Virtual Desktop on Azure Stack HCI</a:t>
            </a:r>
          </a:p>
          <a:p>
            <a:pPr defTabSz="685800">
              <a:defRPr/>
            </a:pPr>
            <a:endParaRPr lang="en-US" sz="1350" dirty="0">
              <a:cs typeface="Segoe UI" panose="020B0502040204020203" pitchFamily="34" charset="0"/>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Access Windows 11 and Windows 10 from anywhere</a:t>
            </a: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Maintain full control over configuration and management</a:t>
            </a:r>
          </a:p>
          <a:p>
            <a:pPr defTabSz="685800">
              <a:defRPr/>
            </a:pPr>
            <a:endParaRPr lang="en-US" sz="1400" dirty="0">
              <a:solidFill>
                <a:srgbClr val="000000"/>
              </a:solidFill>
              <a:latin typeface="Segoe Sans Text"/>
              <a:cs typeface="Segoe Pro"/>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Get the security and reliability of Azure </a:t>
            </a: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Optimize cost with multi-session and pay for only what you use</a:t>
            </a: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pic>
        <p:nvPicPr>
          <p:cNvPr id="7" name="Picture 6">
            <a:extLst>
              <a:ext uri="{FF2B5EF4-FFF2-40B4-BE49-F238E27FC236}">
                <a16:creationId xmlns:a16="http://schemas.microsoft.com/office/drawing/2014/main" id="{93B015C0-303B-5905-8187-7CC1E3B0A14C}"/>
              </a:ext>
            </a:extLst>
          </p:cNvPr>
          <p:cNvPicPr>
            <a:picLocks noChangeAspect="1"/>
          </p:cNvPicPr>
          <p:nvPr/>
        </p:nvPicPr>
        <p:blipFill>
          <a:blip r:embed="rId2"/>
          <a:stretch>
            <a:fillRect/>
          </a:stretch>
        </p:blipFill>
        <p:spPr>
          <a:xfrm>
            <a:off x="3657600" y="1028636"/>
            <a:ext cx="5246869" cy="3086228"/>
          </a:xfrm>
          <a:prstGeom prst="rect">
            <a:avLst/>
          </a:prstGeom>
        </p:spPr>
      </p:pic>
      <p:sp>
        <p:nvSpPr>
          <p:cNvPr id="11" name="Arrow: Right 10">
            <a:extLst>
              <a:ext uri="{FF2B5EF4-FFF2-40B4-BE49-F238E27FC236}">
                <a16:creationId xmlns:a16="http://schemas.microsoft.com/office/drawing/2014/main" id="{640E57DF-FB29-A676-FA37-EC67ED4BACDE}"/>
              </a:ext>
              <a:ext uri="{C183D7F6-B498-43B3-948B-1728B52AA6E4}">
                <adec:decorative xmlns:adec="http://schemas.microsoft.com/office/drawing/2017/decorative" val="1"/>
              </a:ext>
            </a:extLst>
          </p:cNvPr>
          <p:cNvSpPr/>
          <p:nvPr/>
        </p:nvSpPr>
        <p:spPr>
          <a:xfrm rot="8100000">
            <a:off x="6650444" y="1406360"/>
            <a:ext cx="733806" cy="363474"/>
          </a:xfrm>
          <a:prstGeom prst="rightArrow">
            <a:avLst/>
          </a:prstGeom>
          <a:gradFill>
            <a:gsLst>
              <a:gs pos="0">
                <a:srgbClr val="00B0F0"/>
              </a:gs>
              <a:gs pos="100000">
                <a:srgbClr val="0070C0"/>
              </a:gs>
            </a:gsLst>
            <a:lin ang="27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ptos" panose="02110004020202020204"/>
            </a:endParaRPr>
          </a:p>
        </p:txBody>
      </p:sp>
    </p:spTree>
    <p:extLst>
      <p:ext uri="{BB962C8B-B14F-4D97-AF65-F5344CB8AC3E}">
        <p14:creationId xmlns:p14="http://schemas.microsoft.com/office/powerpoint/2010/main" val="3647480331"/>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CB59-BE0D-83B4-8D02-0B8829E1655B}"/>
              </a:ext>
            </a:extLst>
          </p:cNvPr>
          <p:cNvSpPr>
            <a:spLocks noGrp="1"/>
          </p:cNvSpPr>
          <p:nvPr>
            <p:ph type="title"/>
          </p:nvPr>
        </p:nvSpPr>
        <p:spPr/>
        <p:txBody>
          <a:bodyPr/>
          <a:lstStyle/>
          <a:p>
            <a:r>
              <a:rPr lang="nb-NO" dirty="0"/>
              <a:t>Deployment Process Tips</a:t>
            </a:r>
            <a:endParaRPr lang="en-US" dirty="0"/>
          </a:p>
        </p:txBody>
      </p:sp>
    </p:spTree>
    <p:extLst>
      <p:ext uri="{BB962C8B-B14F-4D97-AF65-F5344CB8AC3E}">
        <p14:creationId xmlns:p14="http://schemas.microsoft.com/office/powerpoint/2010/main" val="16450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2C1D2C-D4FD-15AA-EB67-2AC1A1148324}"/>
              </a:ext>
            </a:extLst>
          </p:cNvPr>
          <p:cNvSpPr>
            <a:spLocks noGrp="1"/>
          </p:cNvSpPr>
          <p:nvPr>
            <p:ph type="title"/>
          </p:nvPr>
        </p:nvSpPr>
        <p:spPr/>
        <p:txBody>
          <a:bodyPr/>
          <a:lstStyle/>
          <a:p>
            <a:r>
              <a:rPr lang="nb-NO" dirty="0"/>
              <a:t>What is not supported</a:t>
            </a:r>
            <a:endParaRPr lang="en-US" dirty="0"/>
          </a:p>
        </p:txBody>
      </p:sp>
      <p:sp>
        <p:nvSpPr>
          <p:cNvPr id="7" name="Content Placeholder 6">
            <a:extLst>
              <a:ext uri="{FF2B5EF4-FFF2-40B4-BE49-F238E27FC236}">
                <a16:creationId xmlns:a16="http://schemas.microsoft.com/office/drawing/2014/main" id="{DC7560DE-3E59-AED0-8BF5-AF7FEF3A8C22}"/>
              </a:ext>
            </a:extLst>
          </p:cNvPr>
          <p:cNvSpPr>
            <a:spLocks noGrp="1"/>
          </p:cNvSpPr>
          <p:nvPr>
            <p:ph idx="1"/>
          </p:nvPr>
        </p:nvSpPr>
        <p:spPr/>
        <p:txBody>
          <a:bodyPr/>
          <a:lstStyle/>
          <a:p>
            <a:r>
              <a:rPr lang="nb-NO" dirty="0"/>
              <a:t>Upgrade from 22h2 to 23h2</a:t>
            </a:r>
          </a:p>
          <a:p>
            <a:pPr lvl="1"/>
            <a:r>
              <a:rPr lang="nb-NO" dirty="0"/>
              <a:t>Why? Comming Soon</a:t>
            </a:r>
          </a:p>
          <a:p>
            <a:endParaRPr lang="nb-NO" dirty="0"/>
          </a:p>
          <a:p>
            <a:r>
              <a:rPr lang="nb-NO" dirty="0"/>
              <a:t>Stretch Cluster</a:t>
            </a:r>
          </a:p>
          <a:p>
            <a:pPr lvl="1"/>
            <a:r>
              <a:rPr lang="nb-NO" dirty="0"/>
              <a:t>Why?</a:t>
            </a:r>
          </a:p>
          <a:p>
            <a:endParaRPr lang="nb-NO" dirty="0"/>
          </a:p>
          <a:p>
            <a:pPr marL="0" indent="0">
              <a:buNone/>
            </a:pPr>
            <a:endParaRPr lang="en-US" dirty="0"/>
          </a:p>
        </p:txBody>
      </p:sp>
    </p:spTree>
    <p:extLst>
      <p:ext uri="{BB962C8B-B14F-4D97-AF65-F5344CB8AC3E}">
        <p14:creationId xmlns:p14="http://schemas.microsoft.com/office/powerpoint/2010/main" val="169510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8B73-BBE5-9C33-94F6-0FEA3DFA6614}"/>
              </a:ext>
            </a:extLst>
          </p:cNvPr>
          <p:cNvSpPr>
            <a:spLocks noGrp="1"/>
          </p:cNvSpPr>
          <p:nvPr>
            <p:ph type="title"/>
          </p:nvPr>
        </p:nvSpPr>
        <p:spPr/>
        <p:txBody>
          <a:bodyPr/>
          <a:lstStyle/>
          <a:p>
            <a:r>
              <a:rPr lang="nb-NO" dirty="0"/>
              <a:t>Firewall Rules</a:t>
            </a:r>
            <a:endParaRPr lang="en-US" dirty="0"/>
          </a:p>
        </p:txBody>
      </p:sp>
      <p:sp>
        <p:nvSpPr>
          <p:cNvPr id="3" name="Content Placeholder 2">
            <a:extLst>
              <a:ext uri="{FF2B5EF4-FFF2-40B4-BE49-F238E27FC236}">
                <a16:creationId xmlns:a16="http://schemas.microsoft.com/office/drawing/2014/main" id="{703497D5-512E-F407-5462-46F10200EC95}"/>
              </a:ext>
            </a:extLst>
          </p:cNvPr>
          <p:cNvSpPr>
            <a:spLocks noGrp="1"/>
          </p:cNvSpPr>
          <p:nvPr>
            <p:ph idx="1"/>
          </p:nvPr>
        </p:nvSpPr>
        <p:spPr/>
        <p:txBody>
          <a:bodyPr/>
          <a:lstStyle/>
          <a:p>
            <a:r>
              <a:rPr lang="nb-NO" dirty="0"/>
              <a:t>Make sure you have everything written down as the list is long</a:t>
            </a:r>
          </a:p>
          <a:p>
            <a:r>
              <a:rPr lang="nb-NO" dirty="0"/>
              <a:t>Use ARC Gateway Less URL’s to open</a:t>
            </a:r>
            <a:endParaRPr lang="en-US" dirty="0"/>
          </a:p>
        </p:txBody>
      </p:sp>
      <p:pic>
        <p:nvPicPr>
          <p:cNvPr id="5" name="Picture 4">
            <a:extLst>
              <a:ext uri="{FF2B5EF4-FFF2-40B4-BE49-F238E27FC236}">
                <a16:creationId xmlns:a16="http://schemas.microsoft.com/office/drawing/2014/main" id="{4A037441-76BF-5037-5D34-839AB56AF4FA}"/>
              </a:ext>
            </a:extLst>
          </p:cNvPr>
          <p:cNvPicPr>
            <a:picLocks noChangeAspect="1"/>
          </p:cNvPicPr>
          <p:nvPr/>
        </p:nvPicPr>
        <p:blipFill>
          <a:blip r:embed="rId2"/>
          <a:stretch>
            <a:fillRect/>
          </a:stretch>
        </p:blipFill>
        <p:spPr>
          <a:xfrm>
            <a:off x="2906158" y="0"/>
            <a:ext cx="3331683" cy="5143500"/>
          </a:xfrm>
          <a:prstGeom prst="rect">
            <a:avLst/>
          </a:prstGeom>
        </p:spPr>
      </p:pic>
      <p:pic>
        <p:nvPicPr>
          <p:cNvPr id="7" name="Picture 6">
            <a:extLst>
              <a:ext uri="{FF2B5EF4-FFF2-40B4-BE49-F238E27FC236}">
                <a16:creationId xmlns:a16="http://schemas.microsoft.com/office/drawing/2014/main" id="{C9E8F045-4F66-885F-2F39-D7543B54C1CB}"/>
              </a:ext>
            </a:extLst>
          </p:cNvPr>
          <p:cNvPicPr>
            <a:picLocks noChangeAspect="1"/>
          </p:cNvPicPr>
          <p:nvPr/>
        </p:nvPicPr>
        <p:blipFill>
          <a:blip r:embed="rId3"/>
          <a:stretch>
            <a:fillRect/>
          </a:stretch>
        </p:blipFill>
        <p:spPr>
          <a:xfrm>
            <a:off x="3065400" y="0"/>
            <a:ext cx="3013200" cy="5143500"/>
          </a:xfrm>
          <a:prstGeom prst="rect">
            <a:avLst/>
          </a:prstGeom>
        </p:spPr>
      </p:pic>
      <p:pic>
        <p:nvPicPr>
          <p:cNvPr id="9" name="Picture 8">
            <a:extLst>
              <a:ext uri="{FF2B5EF4-FFF2-40B4-BE49-F238E27FC236}">
                <a16:creationId xmlns:a16="http://schemas.microsoft.com/office/drawing/2014/main" id="{99CDEFD6-E881-D82F-67C0-61EA545AE020}"/>
              </a:ext>
            </a:extLst>
          </p:cNvPr>
          <p:cNvPicPr>
            <a:picLocks noChangeAspect="1"/>
          </p:cNvPicPr>
          <p:nvPr/>
        </p:nvPicPr>
        <p:blipFill>
          <a:blip r:embed="rId4"/>
          <a:stretch>
            <a:fillRect/>
          </a:stretch>
        </p:blipFill>
        <p:spPr>
          <a:xfrm>
            <a:off x="1769869" y="0"/>
            <a:ext cx="5604262" cy="5143500"/>
          </a:xfrm>
          <a:prstGeom prst="rect">
            <a:avLst/>
          </a:prstGeom>
        </p:spPr>
      </p:pic>
    </p:spTree>
    <p:extLst>
      <p:ext uri="{BB962C8B-B14F-4D97-AF65-F5344CB8AC3E}">
        <p14:creationId xmlns:p14="http://schemas.microsoft.com/office/powerpoint/2010/main" val="36412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4FBA-435A-EB02-0A24-9CEC48354F63}"/>
              </a:ext>
            </a:extLst>
          </p:cNvPr>
          <p:cNvSpPr>
            <a:spLocks noGrp="1"/>
          </p:cNvSpPr>
          <p:nvPr>
            <p:ph type="title"/>
          </p:nvPr>
        </p:nvSpPr>
        <p:spPr/>
        <p:txBody>
          <a:bodyPr/>
          <a:lstStyle/>
          <a:p>
            <a:r>
              <a:rPr lang="nb-NO" dirty="0"/>
              <a:t>Prep HCI Nodes</a:t>
            </a:r>
            <a:endParaRPr lang="en-US" dirty="0"/>
          </a:p>
        </p:txBody>
      </p:sp>
      <p:sp>
        <p:nvSpPr>
          <p:cNvPr id="3" name="Content Placeholder 2">
            <a:extLst>
              <a:ext uri="{FF2B5EF4-FFF2-40B4-BE49-F238E27FC236}">
                <a16:creationId xmlns:a16="http://schemas.microsoft.com/office/drawing/2014/main" id="{A0D0BE1E-1D44-A6F1-EBAA-312CAA8AB6DA}"/>
              </a:ext>
            </a:extLst>
          </p:cNvPr>
          <p:cNvSpPr>
            <a:spLocks noGrp="1"/>
          </p:cNvSpPr>
          <p:nvPr>
            <p:ph idx="1"/>
          </p:nvPr>
        </p:nvSpPr>
        <p:spPr/>
        <p:txBody>
          <a:bodyPr/>
          <a:lstStyle/>
          <a:p>
            <a:r>
              <a:rPr lang="nb-NO" dirty="0"/>
              <a:t>Follow the guides that are available from Microsoft</a:t>
            </a:r>
          </a:p>
          <a:p>
            <a:r>
              <a:rPr lang="nb-NO" dirty="0"/>
              <a:t>Make Sure to run the AD Prep</a:t>
            </a:r>
          </a:p>
          <a:p>
            <a:r>
              <a:rPr lang="nb-NO" dirty="0"/>
              <a:t>And use scripts to build your HCI nodes</a:t>
            </a:r>
          </a:p>
          <a:p>
            <a:r>
              <a:rPr lang="nb-NO" dirty="0"/>
              <a:t>Like prepearing the orchastration node</a:t>
            </a:r>
            <a:endParaRPr lang="en-US" dirty="0"/>
          </a:p>
        </p:txBody>
      </p:sp>
      <p:pic>
        <p:nvPicPr>
          <p:cNvPr id="7" name="Picture 6">
            <a:extLst>
              <a:ext uri="{FF2B5EF4-FFF2-40B4-BE49-F238E27FC236}">
                <a16:creationId xmlns:a16="http://schemas.microsoft.com/office/drawing/2014/main" id="{D6B4EF7E-6482-78B3-36A2-C08F4F07BA19}"/>
              </a:ext>
            </a:extLst>
          </p:cNvPr>
          <p:cNvPicPr>
            <a:picLocks noChangeAspect="1"/>
          </p:cNvPicPr>
          <p:nvPr/>
        </p:nvPicPr>
        <p:blipFill>
          <a:blip r:embed="rId2"/>
          <a:stretch>
            <a:fillRect/>
          </a:stretch>
        </p:blipFill>
        <p:spPr>
          <a:xfrm>
            <a:off x="990600" y="1082895"/>
            <a:ext cx="6039514" cy="3135993"/>
          </a:xfrm>
          <a:prstGeom prst="rect">
            <a:avLst/>
          </a:prstGeom>
        </p:spPr>
      </p:pic>
    </p:spTree>
    <p:extLst>
      <p:ext uri="{BB962C8B-B14F-4D97-AF65-F5344CB8AC3E}">
        <p14:creationId xmlns:p14="http://schemas.microsoft.com/office/powerpoint/2010/main" val="13725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926F-100C-EFB0-5204-2323B0C9C578}"/>
              </a:ext>
            </a:extLst>
          </p:cNvPr>
          <p:cNvSpPr>
            <a:spLocks noGrp="1"/>
          </p:cNvSpPr>
          <p:nvPr>
            <p:ph type="title"/>
          </p:nvPr>
        </p:nvSpPr>
        <p:spPr/>
        <p:txBody>
          <a:bodyPr/>
          <a:lstStyle/>
          <a:p>
            <a:r>
              <a:rPr lang="nb-NO" dirty="0"/>
              <a:t>Deployment of cluster</a:t>
            </a:r>
            <a:endParaRPr lang="en-US" dirty="0"/>
          </a:p>
        </p:txBody>
      </p:sp>
      <p:sp>
        <p:nvSpPr>
          <p:cNvPr id="3" name="Content Placeholder 2">
            <a:extLst>
              <a:ext uri="{FF2B5EF4-FFF2-40B4-BE49-F238E27FC236}">
                <a16:creationId xmlns:a16="http://schemas.microsoft.com/office/drawing/2014/main" id="{D8EF4399-D0EF-676A-B62A-1A1F2082C71D}"/>
              </a:ext>
            </a:extLst>
          </p:cNvPr>
          <p:cNvSpPr>
            <a:spLocks noGrp="1"/>
          </p:cNvSpPr>
          <p:nvPr>
            <p:ph idx="1"/>
          </p:nvPr>
        </p:nvSpPr>
        <p:spPr/>
        <p:txBody>
          <a:bodyPr/>
          <a:lstStyle/>
          <a:p>
            <a:r>
              <a:rPr lang="nb-NO" dirty="0"/>
              <a:t>Gui or Arm Template</a:t>
            </a:r>
          </a:p>
          <a:p>
            <a:r>
              <a:rPr lang="nb-NO" dirty="0"/>
              <a:t>Choose what you feel is best</a:t>
            </a:r>
          </a:p>
          <a:p>
            <a:r>
              <a:rPr lang="nb-NO" dirty="0"/>
              <a:t>For multi cluster deployment stick to ARM Templates</a:t>
            </a:r>
            <a:endParaRPr lang="en-US" dirty="0"/>
          </a:p>
        </p:txBody>
      </p:sp>
      <p:pic>
        <p:nvPicPr>
          <p:cNvPr id="5" name="Picture 4">
            <a:extLst>
              <a:ext uri="{FF2B5EF4-FFF2-40B4-BE49-F238E27FC236}">
                <a16:creationId xmlns:a16="http://schemas.microsoft.com/office/drawing/2014/main" id="{5885C74C-806F-5C42-5819-46E7FA044A44}"/>
              </a:ext>
            </a:extLst>
          </p:cNvPr>
          <p:cNvPicPr>
            <a:picLocks noChangeAspect="1"/>
          </p:cNvPicPr>
          <p:nvPr/>
        </p:nvPicPr>
        <p:blipFill>
          <a:blip r:embed="rId3"/>
          <a:stretch>
            <a:fillRect/>
          </a:stretch>
        </p:blipFill>
        <p:spPr>
          <a:xfrm>
            <a:off x="2160671" y="0"/>
            <a:ext cx="4822658" cy="5143500"/>
          </a:xfrm>
          <a:prstGeom prst="rect">
            <a:avLst/>
          </a:prstGeom>
        </p:spPr>
      </p:pic>
      <p:pic>
        <p:nvPicPr>
          <p:cNvPr id="7" name="Picture 6">
            <a:extLst>
              <a:ext uri="{FF2B5EF4-FFF2-40B4-BE49-F238E27FC236}">
                <a16:creationId xmlns:a16="http://schemas.microsoft.com/office/drawing/2014/main" id="{FC676E90-5E0F-C4D6-17F3-EF036B9461AD}"/>
              </a:ext>
            </a:extLst>
          </p:cNvPr>
          <p:cNvPicPr>
            <a:picLocks noChangeAspect="1"/>
          </p:cNvPicPr>
          <p:nvPr/>
        </p:nvPicPr>
        <p:blipFill>
          <a:blip r:embed="rId4"/>
          <a:stretch>
            <a:fillRect/>
          </a:stretch>
        </p:blipFill>
        <p:spPr>
          <a:xfrm>
            <a:off x="2286000" y="0"/>
            <a:ext cx="3820630" cy="5143500"/>
          </a:xfrm>
          <a:prstGeom prst="rect">
            <a:avLst/>
          </a:prstGeom>
        </p:spPr>
      </p:pic>
      <p:pic>
        <p:nvPicPr>
          <p:cNvPr id="4" name="Picture 3">
            <a:extLst>
              <a:ext uri="{FF2B5EF4-FFF2-40B4-BE49-F238E27FC236}">
                <a16:creationId xmlns:a16="http://schemas.microsoft.com/office/drawing/2014/main" id="{6D0B7FA8-291B-2342-95E4-339A4A724C29}"/>
              </a:ext>
            </a:extLst>
          </p:cNvPr>
          <p:cNvPicPr>
            <a:picLocks noChangeAspect="1"/>
          </p:cNvPicPr>
          <p:nvPr/>
        </p:nvPicPr>
        <p:blipFill>
          <a:blip r:embed="rId5"/>
          <a:stretch>
            <a:fillRect/>
          </a:stretch>
        </p:blipFill>
        <p:spPr>
          <a:xfrm>
            <a:off x="2610884" y="0"/>
            <a:ext cx="3922231" cy="5143500"/>
          </a:xfrm>
          <a:prstGeom prst="rect">
            <a:avLst/>
          </a:prstGeom>
        </p:spPr>
      </p:pic>
    </p:spTree>
    <p:extLst>
      <p:ext uri="{BB962C8B-B14F-4D97-AF65-F5344CB8AC3E}">
        <p14:creationId xmlns:p14="http://schemas.microsoft.com/office/powerpoint/2010/main" val="41316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anim calcmode="lin" valueType="num">
                                      <p:cBhvr>
                                        <p:cTn id="16" dur="2000" fill="hold"/>
                                        <p:tgtEl>
                                          <p:spTgt spid="4"/>
                                        </p:tgtEl>
                                        <p:attrNameLst>
                                          <p:attrName>ppt_w</p:attrName>
                                        </p:attrNameLst>
                                      </p:cBhvr>
                                      <p:tavLst>
                                        <p:tav tm="0" fmla="#ppt_w*sin(2.5*pi*$)">
                                          <p:val>
                                            <p:fltVal val="0"/>
                                          </p:val>
                                        </p:tav>
                                        <p:tav tm="100000">
                                          <p:val>
                                            <p:fltVal val="1"/>
                                          </p:val>
                                        </p:tav>
                                      </p:tavLst>
                                    </p:anim>
                                    <p:anim calcmode="lin" valueType="num">
                                      <p:cBhvr>
                                        <p:cTn id="17"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8 of 10</a:t>
            </a:r>
          </a:p>
        </p:txBody>
      </p:sp>
      <p:sp>
        <p:nvSpPr>
          <p:cNvPr id="3" name="TextBox 2">
            <a:extLst>
              <a:ext uri="{FF2B5EF4-FFF2-40B4-BE49-F238E27FC236}">
                <a16:creationId xmlns:a16="http://schemas.microsoft.com/office/drawing/2014/main" id="{DCDCFE4E-A4D5-9598-216C-B3784480BC13}"/>
              </a:ext>
            </a:extLst>
          </p:cNvPr>
          <p:cNvSpPr txBox="1"/>
          <p:nvPr/>
        </p:nvSpPr>
        <p:spPr>
          <a:xfrm>
            <a:off x="474653" y="1733550"/>
            <a:ext cx="3302001" cy="3531736"/>
          </a:xfrm>
          <a:prstGeom prst="rect">
            <a:avLst/>
          </a:prstGeom>
          <a:noFill/>
        </p:spPr>
        <p:txBody>
          <a:bodyPr wrap="square" rtlCol="0">
            <a:spAutoFit/>
          </a:bodyPr>
          <a:lstStyle/>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Azure Migrate from Hyper-V to Azure Stack HCI (Preview)</a:t>
            </a:r>
          </a:p>
          <a:p>
            <a:pPr defTabSz="685800">
              <a:defRPr/>
            </a:pPr>
            <a:endParaRPr lang="en-US" sz="1400" dirty="0">
              <a:solidFill>
                <a:srgbClr val="000000"/>
              </a:solidFill>
              <a:latin typeface="Segoe Sans Text"/>
              <a:cs typeface="Segoe Pro"/>
            </a:endParaRPr>
          </a:p>
          <a:p>
            <a:pPr algn="l"/>
            <a:r>
              <a:rPr lang="en-US" sz="1400" b="0" i="0" dirty="0">
                <a:solidFill>
                  <a:srgbClr val="161616"/>
                </a:solidFill>
                <a:effectLst/>
                <a:highlight>
                  <a:srgbClr val="FFFFFF"/>
                </a:highlight>
                <a:latin typeface="Segoe UI" panose="020B0502040204020203" pitchFamily="34" charset="0"/>
              </a:rPr>
              <a:t>Provides the control plane via the Azure portal. You can use the portal to start, run, and track your migration to Azure.</a:t>
            </a:r>
          </a:p>
          <a:p>
            <a:pPr algn="l"/>
            <a:endParaRPr lang="en-US" sz="1400" b="0" i="0" dirty="0">
              <a:solidFill>
                <a:srgbClr val="161616"/>
              </a:solidFill>
              <a:effectLst/>
              <a:highlight>
                <a:srgbClr val="FFFFFF"/>
              </a:highlight>
              <a:latin typeface="Segoe UI" panose="020B0502040204020203" pitchFamily="34" charset="0"/>
            </a:endParaRPr>
          </a:p>
          <a:p>
            <a:pPr algn="l"/>
            <a:r>
              <a:rPr lang="en-US" sz="1400" b="0" i="0" dirty="0">
                <a:solidFill>
                  <a:srgbClr val="161616"/>
                </a:solidFill>
                <a:effectLst/>
                <a:highlight>
                  <a:srgbClr val="FFFFFF"/>
                </a:highlight>
                <a:latin typeface="Segoe UI" panose="020B0502040204020203" pitchFamily="34" charset="0"/>
              </a:rPr>
              <a:t>Keeps the data flow local, from on-premises Hyper-V to Azure Stack HCI.</a:t>
            </a:r>
          </a:p>
          <a:p>
            <a:pPr algn="l"/>
            <a:endParaRPr lang="en-US" sz="1400" b="0" i="0" dirty="0">
              <a:solidFill>
                <a:srgbClr val="161616"/>
              </a:solidFill>
              <a:effectLst/>
              <a:highlight>
                <a:srgbClr val="FFFFFF"/>
              </a:highlight>
              <a:latin typeface="Segoe UI" panose="020B0502040204020203" pitchFamily="34" charset="0"/>
            </a:endParaRPr>
          </a:p>
          <a:p>
            <a:pPr algn="l"/>
            <a:r>
              <a:rPr lang="en-US" sz="1400" b="0" i="0" dirty="0">
                <a:solidFill>
                  <a:srgbClr val="161616"/>
                </a:solidFill>
                <a:effectLst/>
                <a:highlight>
                  <a:srgbClr val="FFFFFF"/>
                </a:highlight>
                <a:latin typeface="Segoe UI" panose="020B0502040204020203" pitchFamily="34" charset="0"/>
              </a:rPr>
              <a:t>Results in a minimal downtime for the VMs running on your on-premises servers.</a:t>
            </a: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sp>
        <p:nvSpPr>
          <p:cNvPr id="11" name="Arrow: Right 10">
            <a:extLst>
              <a:ext uri="{FF2B5EF4-FFF2-40B4-BE49-F238E27FC236}">
                <a16:creationId xmlns:a16="http://schemas.microsoft.com/office/drawing/2014/main" id="{640E57DF-FB29-A676-FA37-EC67ED4BACDE}"/>
              </a:ext>
              <a:ext uri="{C183D7F6-B498-43B3-948B-1728B52AA6E4}">
                <adec:decorative xmlns:adec="http://schemas.microsoft.com/office/drawing/2017/decorative" val="1"/>
              </a:ext>
            </a:extLst>
          </p:cNvPr>
          <p:cNvSpPr/>
          <p:nvPr/>
        </p:nvSpPr>
        <p:spPr>
          <a:xfrm rot="8100000">
            <a:off x="6400800" y="749301"/>
            <a:ext cx="733806" cy="363474"/>
          </a:xfrm>
          <a:prstGeom prst="rightArrow">
            <a:avLst/>
          </a:prstGeom>
          <a:gradFill>
            <a:gsLst>
              <a:gs pos="0">
                <a:srgbClr val="00B0F0"/>
              </a:gs>
              <a:gs pos="100000">
                <a:srgbClr val="0070C0"/>
              </a:gs>
            </a:gsLst>
            <a:lin ang="27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ptos" panose="02110004020202020204"/>
            </a:endParaRPr>
          </a:p>
        </p:txBody>
      </p:sp>
      <p:pic>
        <p:nvPicPr>
          <p:cNvPr id="1026" name="Picture 2">
            <a:extLst>
              <a:ext uri="{FF2B5EF4-FFF2-40B4-BE49-F238E27FC236}">
                <a16:creationId xmlns:a16="http://schemas.microsoft.com/office/drawing/2014/main" id="{9529B0A9-4416-09EF-BB0D-C7A10CE5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708" y="525463"/>
            <a:ext cx="5189292" cy="409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09586"/>
      </p:ext>
    </p:extLst>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9 of 10</a:t>
            </a:r>
          </a:p>
        </p:txBody>
      </p:sp>
      <p:sp>
        <p:nvSpPr>
          <p:cNvPr id="3" name="TextBox 2">
            <a:extLst>
              <a:ext uri="{FF2B5EF4-FFF2-40B4-BE49-F238E27FC236}">
                <a16:creationId xmlns:a16="http://schemas.microsoft.com/office/drawing/2014/main" id="{DCDCFE4E-A4D5-9598-216C-B3784480BC13}"/>
              </a:ext>
            </a:extLst>
          </p:cNvPr>
          <p:cNvSpPr txBox="1"/>
          <p:nvPr/>
        </p:nvSpPr>
        <p:spPr>
          <a:xfrm>
            <a:off x="474653" y="1733550"/>
            <a:ext cx="3302001" cy="2885405"/>
          </a:xfrm>
          <a:prstGeom prst="rect">
            <a:avLst/>
          </a:prstGeom>
          <a:noFill/>
        </p:spPr>
        <p:txBody>
          <a:bodyPr wrap="square" rtlCol="0">
            <a:spAutoFit/>
          </a:bodyPr>
          <a:lstStyle/>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New Azure Monitor  Insights, metrics and Alerts</a:t>
            </a:r>
          </a:p>
          <a:p>
            <a:pPr defTabSz="685800">
              <a:defRPr/>
            </a:pPr>
            <a:endParaRPr lang="en-US" sz="1400" dirty="0">
              <a:solidFill>
                <a:srgbClr val="000000"/>
              </a:solidFill>
              <a:latin typeface="Segoe Sans Text"/>
              <a:cs typeface="Segoe Pro"/>
            </a:endParaRPr>
          </a:p>
          <a:p>
            <a:pPr algn="l"/>
            <a:r>
              <a:rPr lang="en-US" sz="1400" b="0" i="0" dirty="0">
                <a:solidFill>
                  <a:srgbClr val="161616"/>
                </a:solidFill>
                <a:effectLst/>
                <a:highlight>
                  <a:srgbClr val="FFFFFF"/>
                </a:highlight>
                <a:latin typeface="Segoe UI" panose="020B0502040204020203" pitchFamily="34" charset="0"/>
              </a:rPr>
              <a:t>Create Alerts based on built in health events.</a:t>
            </a:r>
          </a:p>
          <a:p>
            <a:pPr algn="l"/>
            <a:endParaRPr lang="en-US" sz="1400" b="0" i="0" dirty="0">
              <a:solidFill>
                <a:srgbClr val="161616"/>
              </a:solidFill>
              <a:effectLst/>
              <a:highlight>
                <a:srgbClr val="FFFFFF"/>
              </a:highlight>
              <a:latin typeface="Segoe UI" panose="020B0502040204020203" pitchFamily="34" charset="0"/>
            </a:endParaRPr>
          </a:p>
          <a:p>
            <a:pPr algn="l"/>
            <a:r>
              <a:rPr lang="en-US" sz="1400" b="0" i="0" dirty="0">
                <a:solidFill>
                  <a:srgbClr val="161616"/>
                </a:solidFill>
                <a:effectLst/>
                <a:highlight>
                  <a:srgbClr val="FFFFFF"/>
                </a:highlight>
                <a:latin typeface="Segoe UI" panose="020B0502040204020203" pitchFamily="34" charset="0"/>
              </a:rPr>
              <a:t>More detailed metrics</a:t>
            </a:r>
          </a:p>
          <a:p>
            <a:pPr algn="l"/>
            <a:endParaRPr lang="en-US" sz="1400" b="0" i="0" dirty="0">
              <a:solidFill>
                <a:srgbClr val="161616"/>
              </a:solidFill>
              <a:effectLst/>
              <a:highlight>
                <a:srgbClr val="FFFFFF"/>
              </a:highlight>
              <a:latin typeface="Segoe UI" panose="020B0502040204020203" pitchFamily="34" charset="0"/>
            </a:endParaRPr>
          </a:p>
          <a:p>
            <a:pPr algn="l"/>
            <a:r>
              <a:rPr lang="en-US" sz="1400" b="0" i="0" dirty="0">
                <a:solidFill>
                  <a:srgbClr val="161616"/>
                </a:solidFill>
                <a:effectLst/>
                <a:highlight>
                  <a:srgbClr val="FFFFFF"/>
                </a:highlight>
                <a:latin typeface="Segoe UI" panose="020B0502040204020203" pitchFamily="34" charset="0"/>
              </a:rPr>
              <a:t>Results in a minimal downtime for the VMs running on your on-premises servers.</a:t>
            </a: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pic>
        <p:nvPicPr>
          <p:cNvPr id="2054" name="Picture 6" descr="Screenshot of a high-level summary of alerts at each severity level.">
            <a:extLst>
              <a:ext uri="{FF2B5EF4-FFF2-40B4-BE49-F238E27FC236}">
                <a16:creationId xmlns:a16="http://schemas.microsoft.com/office/drawing/2014/main" id="{54A955D5-04CF-131D-428C-20B5CFC658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3892" y="514350"/>
            <a:ext cx="4404236" cy="19796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reenshot that shows the Savings tab.">
            <a:extLst>
              <a:ext uri="{FF2B5EF4-FFF2-40B4-BE49-F238E27FC236}">
                <a16:creationId xmlns:a16="http://schemas.microsoft.com/office/drawing/2014/main" id="{D1DD3268-CB6D-9086-E016-097AA6FF3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5624" y="2637416"/>
            <a:ext cx="4402504" cy="199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19276"/>
      </p:ext>
    </p:extLst>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10 of 10</a:t>
            </a:r>
          </a:p>
        </p:txBody>
      </p:sp>
      <p:sp>
        <p:nvSpPr>
          <p:cNvPr id="3" name="TextBox 2">
            <a:extLst>
              <a:ext uri="{FF2B5EF4-FFF2-40B4-BE49-F238E27FC236}">
                <a16:creationId xmlns:a16="http://schemas.microsoft.com/office/drawing/2014/main" id="{DCDCFE4E-A4D5-9598-216C-B3784480BC13}"/>
              </a:ext>
            </a:extLst>
          </p:cNvPr>
          <p:cNvSpPr txBox="1"/>
          <p:nvPr/>
        </p:nvSpPr>
        <p:spPr>
          <a:xfrm>
            <a:off x="474653" y="1733550"/>
            <a:ext cx="3302001" cy="2239074"/>
          </a:xfrm>
          <a:prstGeom prst="rect">
            <a:avLst/>
          </a:prstGeom>
          <a:noFill/>
        </p:spPr>
        <p:txBody>
          <a:bodyPr wrap="square" rtlCol="0">
            <a:spAutoFit/>
          </a:bodyPr>
          <a:lstStyle/>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Deploy and Manage VM’s from Azure</a:t>
            </a:r>
          </a:p>
          <a:p>
            <a:pPr defTabSz="685800">
              <a:defRPr/>
            </a:pPr>
            <a:endParaRPr lang="en-US" sz="1400" dirty="0">
              <a:solidFill>
                <a:srgbClr val="000000"/>
              </a:solidFill>
              <a:latin typeface="Segoe Sans Text"/>
              <a:cs typeface="Segoe Pro"/>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Deploy Windows Server 2022 Azure Edition</a:t>
            </a:r>
          </a:p>
          <a:p>
            <a:pPr defTabSz="685800">
              <a:defRPr/>
            </a:pPr>
            <a:endParaRPr lang="en-US" sz="1400" dirty="0">
              <a:solidFill>
                <a:srgbClr val="000000"/>
              </a:solidFill>
              <a:latin typeface="Segoe Sans Text"/>
              <a:cs typeface="Segoe Pro"/>
            </a:endParaRPr>
          </a:p>
          <a:p>
            <a:pPr algn="l"/>
            <a:r>
              <a:rPr lang="en-US" sz="1400" b="0" i="0" dirty="0">
                <a:solidFill>
                  <a:srgbClr val="161616"/>
                </a:solidFill>
                <a:effectLst/>
                <a:highlight>
                  <a:srgbClr val="FFFFFF"/>
                </a:highlight>
                <a:latin typeface="Segoe UI" panose="020B0502040204020203" pitchFamily="34" charset="0"/>
              </a:rPr>
              <a:t>Hydration of </a:t>
            </a:r>
            <a:r>
              <a:rPr lang="en-US" sz="1400" b="0" i="0" dirty="0" err="1">
                <a:solidFill>
                  <a:srgbClr val="161616"/>
                </a:solidFill>
                <a:effectLst/>
                <a:highlight>
                  <a:srgbClr val="FFFFFF"/>
                </a:highlight>
                <a:latin typeface="Segoe UI" panose="020B0502040204020203" pitchFamily="34" charset="0"/>
              </a:rPr>
              <a:t>excisting</a:t>
            </a:r>
            <a:r>
              <a:rPr lang="en-US" sz="1400" b="0" i="0" dirty="0">
                <a:solidFill>
                  <a:srgbClr val="161616"/>
                </a:solidFill>
                <a:effectLst/>
                <a:highlight>
                  <a:srgbClr val="FFFFFF"/>
                </a:highlight>
                <a:latin typeface="Segoe UI" panose="020B0502040204020203" pitchFamily="34" charset="0"/>
              </a:rPr>
              <a:t> VM’s coming soon.</a:t>
            </a:r>
          </a:p>
          <a:p>
            <a:pPr algn="l"/>
            <a:endParaRPr lang="en-US" sz="1400" b="0" i="0" dirty="0">
              <a:solidFill>
                <a:srgbClr val="161616"/>
              </a:solidFill>
              <a:effectLst/>
              <a:highlight>
                <a:srgbClr val="FFFFFF"/>
              </a:highlight>
              <a:latin typeface="Segoe UI" panose="020B0502040204020203" pitchFamily="34" charset="0"/>
            </a:endParaRP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pic>
        <p:nvPicPr>
          <p:cNvPr id="3074" name="Picture 2" descr="Screenshot showing how to Create a VM using Windows VM image.">
            <a:extLst>
              <a:ext uri="{FF2B5EF4-FFF2-40B4-BE49-F238E27FC236}">
                <a16:creationId xmlns:a16="http://schemas.microsoft.com/office/drawing/2014/main" id="{DF4E1B10-73A1-5DB9-30AF-F1789F6961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9247" y="590550"/>
            <a:ext cx="4681273"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524166"/>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a:t>
            </a:r>
          </a:p>
        </p:txBody>
      </p:sp>
      <p:pic>
        <p:nvPicPr>
          <p:cNvPr id="4" name="Picture 3">
            <a:extLst>
              <a:ext uri="{FF2B5EF4-FFF2-40B4-BE49-F238E27FC236}">
                <a16:creationId xmlns:a16="http://schemas.microsoft.com/office/drawing/2014/main" id="{2BF6ADC5-FFDB-8E80-E733-F5A772E052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5337" y="2952750"/>
            <a:ext cx="1427276" cy="1428750"/>
          </a:xfrm>
          <a:prstGeom prst="rect">
            <a:avLst/>
          </a:prstGeom>
        </p:spPr>
      </p:pic>
    </p:spTree>
    <p:extLst>
      <p:ext uri="{BB962C8B-B14F-4D97-AF65-F5344CB8AC3E}">
        <p14:creationId xmlns:p14="http://schemas.microsoft.com/office/powerpoint/2010/main" val="686017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11 of 10</a:t>
            </a:r>
          </a:p>
        </p:txBody>
      </p:sp>
      <p:sp>
        <p:nvSpPr>
          <p:cNvPr id="3" name="TextBox 2">
            <a:extLst>
              <a:ext uri="{FF2B5EF4-FFF2-40B4-BE49-F238E27FC236}">
                <a16:creationId xmlns:a16="http://schemas.microsoft.com/office/drawing/2014/main" id="{DCDCFE4E-A4D5-9598-216C-B3784480BC13}"/>
              </a:ext>
            </a:extLst>
          </p:cNvPr>
          <p:cNvSpPr txBox="1"/>
          <p:nvPr/>
        </p:nvSpPr>
        <p:spPr>
          <a:xfrm>
            <a:off x="500630" y="2538729"/>
            <a:ext cx="3302001" cy="1377300"/>
          </a:xfrm>
          <a:prstGeom prst="rect">
            <a:avLst/>
          </a:prstGeom>
          <a:noFill/>
        </p:spPr>
        <p:txBody>
          <a:bodyPr wrap="square" rtlCol="0">
            <a:spAutoFit/>
          </a:bodyPr>
          <a:lstStyle/>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Windows Server Subscription</a:t>
            </a:r>
          </a:p>
          <a:p>
            <a:pPr defTabSz="685800">
              <a:defRPr/>
            </a:pPr>
            <a:endParaRPr lang="en-US" sz="1400" dirty="0">
              <a:solidFill>
                <a:srgbClr val="000000"/>
              </a:solidFill>
              <a:latin typeface="Segoe Sans Text"/>
              <a:cs typeface="Segoe Pro"/>
            </a:endParaRPr>
          </a:p>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Bring your own license(BYOL)</a:t>
            </a:r>
          </a:p>
          <a:p>
            <a:pPr algn="l"/>
            <a:endParaRPr lang="en-US" sz="1400" b="0" i="0" dirty="0">
              <a:solidFill>
                <a:srgbClr val="161616"/>
              </a:solidFill>
              <a:effectLst/>
              <a:highlight>
                <a:srgbClr val="FFFFFF"/>
              </a:highlight>
              <a:latin typeface="Segoe UI" panose="020B0502040204020203" pitchFamily="34" charset="0"/>
            </a:endParaRP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pic>
        <p:nvPicPr>
          <p:cNvPr id="4098" name="Picture 2" descr="VM licensing">
            <a:extLst>
              <a:ext uri="{FF2B5EF4-FFF2-40B4-BE49-F238E27FC236}">
                <a16:creationId xmlns:a16="http://schemas.microsoft.com/office/drawing/2014/main" id="{72B98306-D8B6-86BC-3E81-E920939B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320" y="1054633"/>
            <a:ext cx="4301050" cy="285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843935"/>
      </p:ext>
    </p:extLst>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474653" y="342900"/>
            <a:ext cx="348005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features </a:t>
            </a:r>
            <a:br>
              <a:rPr lang="en-US" b="1" dirty="0">
                <a:ea typeface="+mn-ea"/>
                <a:cs typeface="Segoe UI" panose="020B0502040204020203" pitchFamily="34" charset="0"/>
              </a:rPr>
            </a:br>
            <a:r>
              <a:rPr lang="en-US" b="1" dirty="0">
                <a:ea typeface="+mn-ea"/>
                <a:cs typeface="Segoe UI" panose="020B0502040204020203" pitchFamily="34" charset="0"/>
              </a:rPr>
              <a:t>12 of 10</a:t>
            </a:r>
          </a:p>
        </p:txBody>
      </p:sp>
      <p:sp>
        <p:nvSpPr>
          <p:cNvPr id="3" name="TextBox 2">
            <a:extLst>
              <a:ext uri="{FF2B5EF4-FFF2-40B4-BE49-F238E27FC236}">
                <a16:creationId xmlns:a16="http://schemas.microsoft.com/office/drawing/2014/main" id="{DCDCFE4E-A4D5-9598-216C-B3784480BC13}"/>
              </a:ext>
            </a:extLst>
          </p:cNvPr>
          <p:cNvSpPr txBox="1"/>
          <p:nvPr/>
        </p:nvSpPr>
        <p:spPr>
          <a:xfrm>
            <a:off x="474653" y="1733550"/>
            <a:ext cx="4935547" cy="1377300"/>
          </a:xfrm>
          <a:prstGeom prst="rect">
            <a:avLst/>
          </a:prstGeom>
          <a:noFill/>
        </p:spPr>
        <p:txBody>
          <a:bodyPr wrap="square" rtlCol="0">
            <a:spAutoFit/>
          </a:bodyPr>
          <a:lstStyle/>
          <a:p>
            <a:pPr defTabSz="685800">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Pro"/>
              </a:rPr>
              <a:t>Extended Security Updates(ESU) free with Azure Stack HCI</a:t>
            </a:r>
          </a:p>
          <a:p>
            <a:pPr defTabSz="685800">
              <a:defRPr/>
            </a:pPr>
            <a:endParaRPr lang="en-US" sz="1400" dirty="0">
              <a:solidFill>
                <a:srgbClr val="000000"/>
              </a:solidFill>
              <a:highlight>
                <a:srgbClr val="FFFFFF"/>
              </a:highlight>
              <a:latin typeface="Segoe Sans Text"/>
            </a:endParaRPr>
          </a:p>
          <a:p>
            <a:pPr defTabSz="685800">
              <a:defRPr/>
            </a:pPr>
            <a:r>
              <a:rPr lang="en-US" sz="1400" b="0" i="0" dirty="0">
                <a:solidFill>
                  <a:srgbClr val="000000"/>
                </a:solidFill>
                <a:effectLst/>
                <a:highlight>
                  <a:srgbClr val="FFFFFF"/>
                </a:highlight>
                <a:latin typeface="Segoe Sans Text"/>
              </a:rPr>
              <a:t>2012 and 2012R2  up until October 10</a:t>
            </a:r>
            <a:r>
              <a:rPr lang="en-US" sz="1400" b="0" i="0" baseline="30000" dirty="0">
                <a:solidFill>
                  <a:srgbClr val="000000"/>
                </a:solidFill>
                <a:effectLst/>
                <a:highlight>
                  <a:srgbClr val="FFFFFF"/>
                </a:highlight>
                <a:latin typeface="Segoe Sans Text"/>
              </a:rPr>
              <a:t>th</a:t>
            </a:r>
            <a:r>
              <a:rPr lang="en-US" sz="1400" b="0" i="0" dirty="0">
                <a:solidFill>
                  <a:srgbClr val="000000"/>
                </a:solidFill>
                <a:effectLst/>
                <a:highlight>
                  <a:srgbClr val="FFFFFF"/>
                </a:highlight>
                <a:latin typeface="Segoe Sans Text"/>
              </a:rPr>
              <a:t> 2026</a:t>
            </a:r>
            <a:endParaRPr lang="en-US" sz="1400" b="0" i="0" dirty="0">
              <a:solidFill>
                <a:srgbClr val="161616"/>
              </a:solidFill>
              <a:effectLst/>
              <a:highlight>
                <a:srgbClr val="FFFFFF"/>
              </a:highlight>
              <a:latin typeface="Segoe UI" panose="020B0502040204020203" pitchFamily="34" charset="0"/>
            </a:endParaRPr>
          </a:p>
          <a:p>
            <a:pPr algn="l"/>
            <a:endParaRPr lang="en-US" sz="1400" b="0" i="0" dirty="0">
              <a:solidFill>
                <a:srgbClr val="161616"/>
              </a:solidFill>
              <a:effectLst/>
              <a:highlight>
                <a:srgbClr val="FFFFFF"/>
              </a:highlight>
              <a:latin typeface="Segoe UI" panose="020B0502040204020203" pitchFamily="34" charset="0"/>
            </a:endParaRPr>
          </a:p>
          <a:p>
            <a:pPr defTabSz="685800">
              <a:defRPr/>
            </a:pPr>
            <a:endParaRPr kumimoji="0" lang="en-US" sz="1400" b="0" i="0" u="none" strike="noStrike" kern="1200" cap="none" spc="0" normalizeH="0" baseline="0" noProof="0" dirty="0">
              <a:ln>
                <a:noFill/>
              </a:ln>
              <a:solidFill>
                <a:srgbClr val="000000"/>
              </a:solidFill>
              <a:effectLst/>
              <a:uLnTx/>
              <a:uFillTx/>
              <a:latin typeface="Segoe Sans Text"/>
              <a:ea typeface="+mn-ea"/>
              <a:cs typeface="Segoe Pro"/>
            </a:endParaRPr>
          </a:p>
          <a:p>
            <a:pPr defTabSz="685800">
              <a:defRPr/>
            </a:pPr>
            <a:endParaRPr lang="en-US" sz="1350" dirty="0">
              <a:cs typeface="Segoe UI" panose="020B0502040204020203" pitchFamily="34" charset="0"/>
            </a:endParaRPr>
          </a:p>
        </p:txBody>
      </p:sp>
      <p:pic>
        <p:nvPicPr>
          <p:cNvPr id="2" name="table">
            <a:extLst>
              <a:ext uri="{FF2B5EF4-FFF2-40B4-BE49-F238E27FC236}">
                <a16:creationId xmlns:a16="http://schemas.microsoft.com/office/drawing/2014/main" id="{70D2DD26-96FA-F219-43D0-F1B2F7889FE0}"/>
              </a:ext>
            </a:extLst>
          </p:cNvPr>
          <p:cNvPicPr>
            <a:picLocks noChangeAspect="1"/>
          </p:cNvPicPr>
          <p:nvPr/>
        </p:nvPicPr>
        <p:blipFill>
          <a:blip r:embed="rId2"/>
          <a:stretch>
            <a:fillRect/>
          </a:stretch>
        </p:blipFill>
        <p:spPr>
          <a:xfrm>
            <a:off x="373464" y="2876550"/>
            <a:ext cx="8397072" cy="1698938"/>
          </a:xfrm>
          <a:prstGeom prst="rect">
            <a:avLst/>
          </a:prstGeom>
        </p:spPr>
      </p:pic>
    </p:spTree>
    <p:extLst>
      <p:ext uri="{BB962C8B-B14F-4D97-AF65-F5344CB8AC3E}">
        <p14:creationId xmlns:p14="http://schemas.microsoft.com/office/powerpoint/2010/main" val="1179945176"/>
      </p:ext>
    </p:extLst>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7A14-3D3F-2891-8A23-F0FA17D2E3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4416E6-8973-BA38-E578-2895058C67EC}"/>
              </a:ext>
            </a:extLst>
          </p:cNvPr>
          <p:cNvSpPr>
            <a:spLocks noGrp="1"/>
          </p:cNvSpPr>
          <p:nvPr>
            <p:ph type="title"/>
          </p:nvPr>
        </p:nvSpPr>
        <p:spPr>
          <a:xfrm>
            <a:off x="291361" y="606749"/>
            <a:ext cx="3406952" cy="425675"/>
          </a:xfrm>
        </p:spPr>
        <p:txBody>
          <a:bodyPr>
            <a:noAutofit/>
          </a:bodyPr>
          <a:lstStyle/>
          <a:p>
            <a:r>
              <a:rPr lang="en-US" sz="1650" dirty="0"/>
              <a:t>Software defined networking (SDN) for Arc VMs – Public Preview</a:t>
            </a:r>
          </a:p>
        </p:txBody>
      </p:sp>
      <p:sp>
        <p:nvSpPr>
          <p:cNvPr id="4" name="Content Placeholder 3">
            <a:extLst>
              <a:ext uri="{FF2B5EF4-FFF2-40B4-BE49-F238E27FC236}">
                <a16:creationId xmlns:a16="http://schemas.microsoft.com/office/drawing/2014/main" id="{1D9DA662-6EEA-748F-4BCD-86C5783A583C}"/>
              </a:ext>
            </a:extLst>
          </p:cNvPr>
          <p:cNvSpPr>
            <a:spLocks noGrp="1"/>
          </p:cNvSpPr>
          <p:nvPr>
            <p:ph sz="half" idx="1"/>
          </p:nvPr>
        </p:nvSpPr>
        <p:spPr>
          <a:xfrm>
            <a:off x="294894" y="1260987"/>
            <a:ext cx="3488067" cy="2924883"/>
          </a:xfrm>
        </p:spPr>
        <p:txBody>
          <a:bodyPr vert="horz" lIns="68580" tIns="34290" rIns="68580" bIns="34290" rtlCol="0" anchor="t">
            <a:normAutofit fontScale="70000" lnSpcReduction="20000"/>
          </a:bodyPr>
          <a:lstStyle/>
          <a:p>
            <a:r>
              <a:rPr lang="en-US" sz="1500" dirty="0">
                <a:solidFill>
                  <a:schemeClr val="tx1">
                    <a:lumMod val="95000"/>
                  </a:schemeClr>
                </a:solidFill>
                <a:latin typeface="Segoe UI"/>
                <a:cs typeface="Segoe UI"/>
              </a:rPr>
              <a:t>Use Arc control plane to:</a:t>
            </a:r>
          </a:p>
          <a:p>
            <a:pPr marL="214313" indent="-214313">
              <a:buFont typeface="Wingdings" panose="05000000000000000000" pitchFamily="2" charset="2"/>
              <a:buChar char="Ø"/>
            </a:pPr>
            <a:endParaRPr lang="en-US" sz="1500" dirty="0">
              <a:solidFill>
                <a:schemeClr val="tx1">
                  <a:lumMod val="95000"/>
                </a:schemeClr>
              </a:solidFill>
              <a:latin typeface="Segoe UI"/>
              <a:cs typeface="Segoe UI"/>
            </a:endParaRPr>
          </a:p>
          <a:p>
            <a:pPr marL="214313" indent="-214313">
              <a:buFont typeface="Wingdings" panose="05000000000000000000" pitchFamily="2" charset="2"/>
              <a:buChar char="Ø"/>
            </a:pPr>
            <a:r>
              <a:rPr lang="en-US" sz="1500" b="1" dirty="0">
                <a:solidFill>
                  <a:schemeClr val="tx1">
                    <a:lumMod val="95000"/>
                  </a:schemeClr>
                </a:solidFill>
                <a:latin typeface="Segoe UI"/>
                <a:cs typeface="Segoe UI"/>
              </a:rPr>
              <a:t>Create</a:t>
            </a:r>
            <a:r>
              <a:rPr lang="en-US" sz="1500" dirty="0">
                <a:solidFill>
                  <a:schemeClr val="tx1">
                    <a:lumMod val="95000"/>
                  </a:schemeClr>
                </a:solidFill>
                <a:latin typeface="Segoe UI"/>
                <a:cs typeface="Segoe UI"/>
              </a:rPr>
              <a:t> logical networks (LNET) and network interfaces (NIC) backed by network controller</a:t>
            </a:r>
          </a:p>
          <a:p>
            <a:pPr marL="214313" indent="-214313">
              <a:buFont typeface="Wingdings" panose="05000000000000000000" pitchFamily="2" charset="2"/>
              <a:buChar char="Ø"/>
            </a:pPr>
            <a:endParaRPr lang="en-US" sz="1500" dirty="0">
              <a:solidFill>
                <a:schemeClr val="tx1">
                  <a:lumMod val="95000"/>
                </a:schemeClr>
              </a:solidFill>
              <a:latin typeface="Segoe UI"/>
              <a:cs typeface="Segoe UI"/>
            </a:endParaRPr>
          </a:p>
          <a:p>
            <a:pPr marL="214313" indent="-214313">
              <a:buFont typeface="Wingdings" panose="05000000000000000000" pitchFamily="2" charset="2"/>
              <a:buChar char="Ø"/>
            </a:pPr>
            <a:r>
              <a:rPr lang="en-US" sz="1500" b="1" dirty="0">
                <a:solidFill>
                  <a:schemeClr val="tx1">
                    <a:lumMod val="95000"/>
                  </a:schemeClr>
                </a:solidFill>
                <a:latin typeface="Segoe UI"/>
                <a:cs typeface="Segoe UI"/>
              </a:rPr>
              <a:t>Hydrate</a:t>
            </a:r>
            <a:r>
              <a:rPr lang="en-US" sz="1500" dirty="0">
                <a:solidFill>
                  <a:schemeClr val="tx1">
                    <a:lumMod val="95000"/>
                  </a:schemeClr>
                </a:solidFill>
                <a:latin typeface="Segoe UI"/>
                <a:cs typeface="Segoe UI"/>
              </a:rPr>
              <a:t> existing logical networks on a HCI cluster to be managed by network controller</a:t>
            </a:r>
          </a:p>
          <a:p>
            <a:pPr marL="214313" indent="-214313">
              <a:buFont typeface="Wingdings" panose="05000000000000000000" pitchFamily="2" charset="2"/>
              <a:buChar char="Ø"/>
            </a:pPr>
            <a:endParaRPr lang="en-US" sz="1500" dirty="0">
              <a:solidFill>
                <a:schemeClr val="tx1">
                  <a:lumMod val="95000"/>
                </a:schemeClr>
              </a:solidFill>
              <a:latin typeface="Segoe UI"/>
              <a:cs typeface="Segoe UI"/>
            </a:endParaRPr>
          </a:p>
          <a:p>
            <a:pPr marL="214313" indent="-214313">
              <a:buFont typeface="Wingdings" panose="05000000000000000000" pitchFamily="2" charset="2"/>
              <a:buChar char="Ø"/>
            </a:pPr>
            <a:r>
              <a:rPr lang="en-US" sz="1500" dirty="0">
                <a:solidFill>
                  <a:schemeClr val="tx1">
                    <a:lumMod val="95000"/>
                  </a:schemeClr>
                </a:solidFill>
                <a:latin typeface="Segoe UI"/>
                <a:cs typeface="Segoe UI"/>
              </a:rPr>
              <a:t>Create </a:t>
            </a:r>
            <a:r>
              <a:rPr lang="en-US" sz="1500" b="1" dirty="0">
                <a:solidFill>
                  <a:schemeClr val="tx1">
                    <a:lumMod val="95000"/>
                  </a:schemeClr>
                </a:solidFill>
                <a:latin typeface="Segoe UI"/>
                <a:cs typeface="Segoe UI"/>
              </a:rPr>
              <a:t>Network security groups(NSG) </a:t>
            </a:r>
            <a:r>
              <a:rPr lang="en-US" sz="1500" dirty="0">
                <a:solidFill>
                  <a:schemeClr val="tx1">
                    <a:lumMod val="95000"/>
                  </a:schemeClr>
                </a:solidFill>
                <a:latin typeface="Segoe UI"/>
                <a:cs typeface="Segoe UI"/>
              </a:rPr>
              <a:t>and</a:t>
            </a:r>
            <a:r>
              <a:rPr lang="en-US" sz="1500" b="1" dirty="0">
                <a:solidFill>
                  <a:schemeClr val="tx1">
                    <a:lumMod val="95000"/>
                  </a:schemeClr>
                </a:solidFill>
                <a:latin typeface="Segoe UI"/>
                <a:cs typeface="Segoe UI"/>
              </a:rPr>
              <a:t> </a:t>
            </a:r>
            <a:r>
              <a:rPr lang="en-US" sz="1500" dirty="0">
                <a:solidFill>
                  <a:schemeClr val="tx1">
                    <a:lumMod val="95000"/>
                  </a:schemeClr>
                </a:solidFill>
                <a:latin typeface="Segoe UI"/>
                <a:cs typeface="Segoe UI"/>
              </a:rPr>
              <a:t>assign </a:t>
            </a:r>
            <a:r>
              <a:rPr lang="en-US" sz="1500" b="1" dirty="0">
                <a:solidFill>
                  <a:schemeClr val="tx1">
                    <a:lumMod val="95000"/>
                  </a:schemeClr>
                </a:solidFill>
                <a:latin typeface="Segoe UI"/>
                <a:cs typeface="Segoe UI"/>
              </a:rPr>
              <a:t>inbound/outbound security rules </a:t>
            </a:r>
            <a:r>
              <a:rPr lang="en-US" sz="1500" dirty="0">
                <a:solidFill>
                  <a:schemeClr val="tx1">
                    <a:lumMod val="95000"/>
                  </a:schemeClr>
                </a:solidFill>
                <a:latin typeface="Segoe UI"/>
                <a:cs typeface="Segoe UI"/>
              </a:rPr>
              <a:t>to your NSG</a:t>
            </a:r>
          </a:p>
          <a:p>
            <a:pPr marL="214313" indent="-214313">
              <a:buFont typeface="Wingdings" panose="05000000000000000000" pitchFamily="2" charset="2"/>
              <a:buChar char="Ø"/>
            </a:pPr>
            <a:endParaRPr lang="en-US" sz="1500" dirty="0">
              <a:solidFill>
                <a:schemeClr val="tx1">
                  <a:lumMod val="95000"/>
                </a:schemeClr>
              </a:solidFill>
              <a:latin typeface="Segoe UI"/>
              <a:cs typeface="Segoe UI"/>
            </a:endParaRPr>
          </a:p>
          <a:p>
            <a:pPr marL="214313" indent="-214313">
              <a:buFont typeface="Wingdings" panose="05000000000000000000" pitchFamily="2" charset="2"/>
              <a:buChar char="Ø"/>
            </a:pPr>
            <a:r>
              <a:rPr lang="en-US" sz="1500" b="1" dirty="0">
                <a:solidFill>
                  <a:schemeClr val="tx1">
                    <a:lumMod val="95000"/>
                  </a:schemeClr>
                </a:solidFill>
                <a:latin typeface="Segoe UI"/>
                <a:cs typeface="Segoe UI"/>
              </a:rPr>
              <a:t>Configure NSG when creating</a:t>
            </a:r>
            <a:r>
              <a:rPr lang="en-US" sz="1500" dirty="0">
                <a:solidFill>
                  <a:schemeClr val="tx1">
                    <a:lumMod val="95000"/>
                  </a:schemeClr>
                </a:solidFill>
                <a:latin typeface="Segoe UI"/>
                <a:cs typeface="Segoe UI"/>
              </a:rPr>
              <a:t> LNETs and NICs to secure east-west network traffic between logical networks/virtual machines. </a:t>
            </a:r>
          </a:p>
          <a:p>
            <a:pPr marL="214313" indent="-214313">
              <a:buFont typeface="Wingdings" panose="05000000000000000000" pitchFamily="2" charset="2"/>
              <a:buChar char="Ø"/>
            </a:pPr>
            <a:endParaRPr lang="en-US" sz="1500" dirty="0">
              <a:solidFill>
                <a:schemeClr val="tx1">
                  <a:lumMod val="95000"/>
                </a:schemeClr>
              </a:solidFill>
              <a:latin typeface="Segoe UI"/>
              <a:cs typeface="Segoe UI"/>
            </a:endParaRPr>
          </a:p>
          <a:p>
            <a:pPr marL="214313" indent="-214313">
              <a:buFont typeface="Wingdings" panose="05000000000000000000" pitchFamily="2" charset="2"/>
              <a:buChar char="Ø"/>
            </a:pPr>
            <a:r>
              <a:rPr lang="en-US" sz="1500" b="1" dirty="0">
                <a:latin typeface="Segoe UI"/>
                <a:cs typeface="Segoe UI"/>
              </a:rPr>
              <a:t>Assign</a:t>
            </a:r>
            <a:r>
              <a:rPr lang="en-US" sz="1500" dirty="0">
                <a:solidFill>
                  <a:schemeClr val="tx1">
                    <a:lumMod val="95000"/>
                  </a:schemeClr>
                </a:solidFill>
                <a:latin typeface="Segoe UI"/>
                <a:cs typeface="Segoe UI"/>
              </a:rPr>
              <a:t> NSGs to existing LNETS and NICs and update NSGs on LNETs and NICs.</a:t>
            </a:r>
          </a:p>
          <a:p>
            <a:endParaRPr lang="en-US" dirty="0">
              <a:solidFill>
                <a:schemeClr val="tx1">
                  <a:lumMod val="95000"/>
                </a:schemeClr>
              </a:solidFill>
            </a:endParaRPr>
          </a:p>
        </p:txBody>
      </p:sp>
      <p:sp>
        <p:nvSpPr>
          <p:cNvPr id="2" name="Rectangle: Rounded Corners 1">
            <a:extLst>
              <a:ext uri="{FF2B5EF4-FFF2-40B4-BE49-F238E27FC236}">
                <a16:creationId xmlns:a16="http://schemas.microsoft.com/office/drawing/2014/main" id="{DA4676F5-D173-43F0-D7F2-1AC09595F931}"/>
              </a:ext>
            </a:extLst>
          </p:cNvPr>
          <p:cNvSpPr/>
          <p:nvPr/>
        </p:nvSpPr>
        <p:spPr bwMode="auto">
          <a:xfrm>
            <a:off x="534556" y="4240916"/>
            <a:ext cx="2920562" cy="365626"/>
          </a:xfrm>
          <a:prstGeom prst="roundRect">
            <a:avLst>
              <a:gd name="adj" fmla="val 3165"/>
            </a:avLst>
          </a:prstGeom>
          <a:solidFill>
            <a:schemeClr val="accent5"/>
          </a:solidFill>
          <a:ln w="38100">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99354" fontAlgn="base">
              <a:spcBef>
                <a:spcPct val="0"/>
              </a:spcBef>
              <a:spcAft>
                <a:spcPct val="0"/>
              </a:spcAft>
              <a:defRPr/>
            </a:pPr>
            <a:r>
              <a:rPr lang="en-US" sz="1050" b="1" dirty="0">
                <a:solidFill>
                  <a:srgbClr val="FFFFFF"/>
                </a:solidFill>
                <a:latin typeface="Segoe UI" panose="020B0502040204020203" pitchFamily="34" charset="0"/>
                <a:ea typeface="Segoe UI" panose="020B0502040204020203" pitchFamily="34" charset="0"/>
                <a:cs typeface="Segoe UI" panose="020B0502040204020203" pitchFamily="34" charset="0"/>
              </a:rPr>
              <a:t>Targeted for Nov 2024 </a:t>
            </a:r>
          </a:p>
        </p:txBody>
      </p:sp>
      <p:pic>
        <p:nvPicPr>
          <p:cNvPr id="10" name="Picture Placeholder 9" descr="A close-up of a computer server&#10;&#10;Description automatically generated">
            <a:extLst>
              <a:ext uri="{FF2B5EF4-FFF2-40B4-BE49-F238E27FC236}">
                <a16:creationId xmlns:a16="http://schemas.microsoft.com/office/drawing/2014/main" id="{AFB9E18F-D4FD-32AF-8A85-2E8576FA034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259" r="14259"/>
          <a:stretch>
            <a:fillRect/>
          </a:stretch>
        </p:blipFill>
        <p:spPr>
          <a:xfrm>
            <a:off x="3879273" y="1"/>
            <a:ext cx="5264727" cy="5143500"/>
          </a:xfrm>
        </p:spPr>
      </p:pic>
    </p:spTree>
    <p:extLst>
      <p:ext uri="{BB962C8B-B14F-4D97-AF65-F5344CB8AC3E}">
        <p14:creationId xmlns:p14="http://schemas.microsoft.com/office/powerpoint/2010/main" val="69493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08F9-BE48-D837-15E7-C726D09C4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F8A2F-5D1A-EE65-D5B1-ACBED6C8DE0A}"/>
              </a:ext>
            </a:extLst>
          </p:cNvPr>
          <p:cNvSpPr>
            <a:spLocks noGrp="1"/>
          </p:cNvSpPr>
          <p:nvPr>
            <p:ph type="title"/>
          </p:nvPr>
        </p:nvSpPr>
        <p:spPr>
          <a:xfrm>
            <a:off x="422910" y="342450"/>
            <a:ext cx="8263890" cy="415499"/>
          </a:xfrm>
        </p:spPr>
        <p:txBody>
          <a:bodyPr/>
          <a:lstStyle/>
          <a:p>
            <a:r>
              <a:rPr lang="en-US" dirty="0"/>
              <a:t>Azure Stack HCI SDN and Arc integration Roadmap</a:t>
            </a:r>
          </a:p>
        </p:txBody>
      </p:sp>
      <p:sp>
        <p:nvSpPr>
          <p:cNvPr id="4" name="Rectangle 2">
            <a:extLst>
              <a:ext uri="{FF2B5EF4-FFF2-40B4-BE49-F238E27FC236}">
                <a16:creationId xmlns:a16="http://schemas.microsoft.com/office/drawing/2014/main" id="{A4BDA183-FEF6-8B44-85F0-BC75BD6708AD}"/>
              </a:ext>
            </a:extLst>
          </p:cNvPr>
          <p:cNvSpPr>
            <a:spLocks noChangeArrowheads="1"/>
          </p:cNvSpPr>
          <p:nvPr/>
        </p:nvSpPr>
        <p:spPr bwMode="auto">
          <a:xfrm>
            <a:off x="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defRPr/>
            </a:pPr>
            <a:endParaRPr lang="en-US" sz="1350">
              <a:solidFill>
                <a:srgbClr val="FFFFFF"/>
              </a:solidFill>
              <a:latin typeface="Segoe UI"/>
            </a:endParaRPr>
          </a:p>
        </p:txBody>
      </p:sp>
      <p:sp>
        <p:nvSpPr>
          <p:cNvPr id="11" name="TextBox 10">
            <a:extLst>
              <a:ext uri="{FF2B5EF4-FFF2-40B4-BE49-F238E27FC236}">
                <a16:creationId xmlns:a16="http://schemas.microsoft.com/office/drawing/2014/main" id="{3D90BF0A-AAFD-9387-D2BF-1C12C592933B}"/>
              </a:ext>
            </a:extLst>
          </p:cNvPr>
          <p:cNvSpPr txBox="1"/>
          <p:nvPr/>
        </p:nvSpPr>
        <p:spPr>
          <a:xfrm>
            <a:off x="7086076" y="1381967"/>
            <a:ext cx="1335877" cy="161583"/>
          </a:xfrm>
          <a:prstGeom prst="rect">
            <a:avLst/>
          </a:prstGeom>
          <a:noFill/>
        </p:spPr>
        <p:txBody>
          <a:bodyPr wrap="square" lIns="0" tIns="0" rIns="0" bIns="0" rtlCol="0">
            <a:spAutoFit/>
          </a:bodyPr>
          <a:lstStyle/>
          <a:p>
            <a:pPr algn="ctr" defTabSz="685800"/>
            <a:r>
              <a:rPr lang="en-US" sz="1050" b="1" dirty="0">
                <a:solidFill>
                  <a:srgbClr val="40EDFE"/>
                </a:solidFill>
                <a:latin typeface="Segoe UI"/>
              </a:rPr>
              <a:t>Milestone 4</a:t>
            </a:r>
          </a:p>
        </p:txBody>
      </p:sp>
      <p:cxnSp>
        <p:nvCxnSpPr>
          <p:cNvPr id="15" name="Straight Connector 14">
            <a:extLst>
              <a:ext uri="{FF2B5EF4-FFF2-40B4-BE49-F238E27FC236}">
                <a16:creationId xmlns:a16="http://schemas.microsoft.com/office/drawing/2014/main" id="{511841A4-3148-0E40-4A52-73F8B4213D4A}"/>
              </a:ext>
            </a:extLst>
          </p:cNvPr>
          <p:cNvCxnSpPr>
            <a:cxnSpLocks/>
          </p:cNvCxnSpPr>
          <p:nvPr/>
        </p:nvCxnSpPr>
        <p:spPr>
          <a:xfrm>
            <a:off x="4113191" y="1822558"/>
            <a:ext cx="1154269"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AA30C8-8D5D-25AF-EEF5-005C7135B1C7}"/>
              </a:ext>
            </a:extLst>
          </p:cNvPr>
          <p:cNvCxnSpPr>
            <a:cxnSpLocks/>
          </p:cNvCxnSpPr>
          <p:nvPr/>
        </p:nvCxnSpPr>
        <p:spPr>
          <a:xfrm>
            <a:off x="6220496" y="1822558"/>
            <a:ext cx="1144916"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C415D4EB-2281-D8AE-0E36-9F2020D5E813}"/>
              </a:ext>
            </a:extLst>
          </p:cNvPr>
          <p:cNvSpPr/>
          <p:nvPr/>
        </p:nvSpPr>
        <p:spPr bwMode="auto">
          <a:xfrm>
            <a:off x="7295121" y="2059762"/>
            <a:ext cx="917787" cy="34290"/>
          </a:xfrm>
          <a:prstGeom prst="roundRect">
            <a:avLst>
              <a:gd name="adj" fmla="val 50000"/>
            </a:avLst>
          </a:prstGeom>
          <a:gradFill>
            <a:gsLst>
              <a:gs pos="0">
                <a:srgbClr val="0070C0">
                  <a:alpha val="20000"/>
                </a:srgbClr>
              </a:gs>
              <a:gs pos="50000">
                <a:srgbClr val="50E6FF"/>
              </a:gs>
              <a:gs pos="100000">
                <a:srgbClr val="0070C0">
                  <a:alpha val="20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000000"/>
              </a:solidFill>
              <a:latin typeface="Segoe UI"/>
              <a:cs typeface="Segoe UI" pitchFamily="34" charset="0"/>
            </a:endParaRPr>
          </a:p>
        </p:txBody>
      </p:sp>
      <p:sp>
        <p:nvSpPr>
          <p:cNvPr id="20" name="TextBox 19">
            <a:extLst>
              <a:ext uri="{FF2B5EF4-FFF2-40B4-BE49-F238E27FC236}">
                <a16:creationId xmlns:a16="http://schemas.microsoft.com/office/drawing/2014/main" id="{78F4A7F8-237C-19C9-2AEC-9B81E1791390}"/>
              </a:ext>
            </a:extLst>
          </p:cNvPr>
          <p:cNvSpPr txBox="1"/>
          <p:nvPr/>
        </p:nvSpPr>
        <p:spPr>
          <a:xfrm>
            <a:off x="5340879" y="1381967"/>
            <a:ext cx="738985" cy="161583"/>
          </a:xfrm>
          <a:prstGeom prst="rect">
            <a:avLst/>
          </a:prstGeom>
          <a:noFill/>
        </p:spPr>
        <p:txBody>
          <a:bodyPr wrap="none" lIns="0" tIns="0" rIns="0" bIns="0" rtlCol="0">
            <a:spAutoFit/>
          </a:bodyPr>
          <a:lstStyle/>
          <a:p>
            <a:pPr algn="ctr" defTabSz="685800"/>
            <a:r>
              <a:rPr lang="en-US" sz="1050" b="1" dirty="0">
                <a:solidFill>
                  <a:srgbClr val="40EDFE"/>
                </a:solidFill>
                <a:latin typeface="Segoe UI"/>
              </a:rPr>
              <a:t>Milestone 3</a:t>
            </a:r>
          </a:p>
        </p:txBody>
      </p:sp>
      <p:sp>
        <p:nvSpPr>
          <p:cNvPr id="21" name="TextBox 20">
            <a:extLst>
              <a:ext uri="{FF2B5EF4-FFF2-40B4-BE49-F238E27FC236}">
                <a16:creationId xmlns:a16="http://schemas.microsoft.com/office/drawing/2014/main" id="{24B00DEF-9357-DF98-09DD-043E68415628}"/>
              </a:ext>
            </a:extLst>
          </p:cNvPr>
          <p:cNvSpPr txBox="1"/>
          <p:nvPr/>
        </p:nvSpPr>
        <p:spPr>
          <a:xfrm>
            <a:off x="3249360" y="1384028"/>
            <a:ext cx="738985" cy="161583"/>
          </a:xfrm>
          <a:prstGeom prst="rect">
            <a:avLst/>
          </a:prstGeom>
          <a:noFill/>
        </p:spPr>
        <p:txBody>
          <a:bodyPr wrap="none" lIns="0" tIns="0" rIns="0" bIns="0" rtlCol="0">
            <a:spAutoFit/>
          </a:bodyPr>
          <a:lstStyle/>
          <a:p>
            <a:pPr algn="ctr" defTabSz="685800"/>
            <a:r>
              <a:rPr lang="en-US" sz="1050" b="1" dirty="0">
                <a:solidFill>
                  <a:srgbClr val="40EDFE"/>
                </a:solidFill>
                <a:latin typeface="Segoe UI"/>
              </a:rPr>
              <a:t>Milestone 2</a:t>
            </a:r>
          </a:p>
        </p:txBody>
      </p:sp>
      <p:sp>
        <p:nvSpPr>
          <p:cNvPr id="85" name="Rectangle: Rounded Corners 84">
            <a:extLst>
              <a:ext uri="{FF2B5EF4-FFF2-40B4-BE49-F238E27FC236}">
                <a16:creationId xmlns:a16="http://schemas.microsoft.com/office/drawing/2014/main" id="{4276BE85-BB78-766F-254E-73D5FB997099}"/>
              </a:ext>
            </a:extLst>
          </p:cNvPr>
          <p:cNvSpPr/>
          <p:nvPr/>
        </p:nvSpPr>
        <p:spPr bwMode="auto">
          <a:xfrm>
            <a:off x="3159959" y="2056475"/>
            <a:ext cx="917787" cy="34290"/>
          </a:xfrm>
          <a:prstGeom prst="roundRect">
            <a:avLst>
              <a:gd name="adj" fmla="val 50000"/>
            </a:avLst>
          </a:prstGeom>
          <a:gradFill>
            <a:gsLst>
              <a:gs pos="0">
                <a:srgbClr val="0070C0">
                  <a:alpha val="20000"/>
                </a:srgbClr>
              </a:gs>
              <a:gs pos="50000">
                <a:srgbClr val="50E6FF"/>
              </a:gs>
              <a:gs pos="100000">
                <a:srgbClr val="0070C0">
                  <a:alpha val="20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000000"/>
              </a:solidFill>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3B0741B4-4CB0-AAE2-B06B-B756E4F19844}"/>
              </a:ext>
            </a:extLst>
          </p:cNvPr>
          <p:cNvSpPr/>
          <p:nvPr/>
        </p:nvSpPr>
        <p:spPr bwMode="auto">
          <a:xfrm>
            <a:off x="5251478" y="2060841"/>
            <a:ext cx="917787" cy="34290"/>
          </a:xfrm>
          <a:prstGeom prst="roundRect">
            <a:avLst>
              <a:gd name="adj" fmla="val 50000"/>
            </a:avLst>
          </a:prstGeom>
          <a:gradFill>
            <a:gsLst>
              <a:gs pos="0">
                <a:srgbClr val="0070C0">
                  <a:alpha val="20000"/>
                </a:srgbClr>
              </a:gs>
              <a:gs pos="50000">
                <a:srgbClr val="50E6FF"/>
              </a:gs>
              <a:gs pos="100000">
                <a:srgbClr val="0070C0">
                  <a:alpha val="20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000000"/>
              </a:soli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497F0CAC-FDB3-B750-01C4-1378776180E7}"/>
              </a:ext>
            </a:extLst>
          </p:cNvPr>
          <p:cNvCxnSpPr>
            <a:cxnSpLocks/>
          </p:cNvCxnSpPr>
          <p:nvPr/>
        </p:nvCxnSpPr>
        <p:spPr>
          <a:xfrm>
            <a:off x="1659810" y="1822558"/>
            <a:ext cx="1522882"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620D077-56E1-CE04-0E6F-6E574B8249B5}"/>
              </a:ext>
            </a:extLst>
          </p:cNvPr>
          <p:cNvGrpSpPr/>
          <p:nvPr/>
        </p:nvGrpSpPr>
        <p:grpSpPr>
          <a:xfrm>
            <a:off x="1078751" y="1682464"/>
            <a:ext cx="342900" cy="796511"/>
            <a:chOff x="4234072" y="2448353"/>
            <a:chExt cx="457200" cy="1062015"/>
          </a:xfrm>
        </p:grpSpPr>
        <p:sp>
          <p:nvSpPr>
            <p:cNvPr id="10" name="Isosceles Triangle 9">
              <a:extLst>
                <a:ext uri="{FF2B5EF4-FFF2-40B4-BE49-F238E27FC236}">
                  <a16:creationId xmlns:a16="http://schemas.microsoft.com/office/drawing/2014/main" id="{6DF9C527-C7BF-6AC6-7C54-D0931E6F8E4C}"/>
                </a:ext>
              </a:extLst>
            </p:cNvPr>
            <p:cNvSpPr/>
            <p:nvPr/>
          </p:nvSpPr>
          <p:spPr>
            <a:xfrm rot="10800000">
              <a:off x="4374220" y="2551865"/>
              <a:ext cx="187023" cy="16122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91" name="Oval 90">
              <a:extLst>
                <a:ext uri="{FF2B5EF4-FFF2-40B4-BE49-F238E27FC236}">
                  <a16:creationId xmlns:a16="http://schemas.microsoft.com/office/drawing/2014/main" id="{3E5DEC41-C5B6-04EB-3D77-E018C060C61A}"/>
                </a:ext>
              </a:extLst>
            </p:cNvPr>
            <p:cNvSpPr/>
            <p:nvPr/>
          </p:nvSpPr>
          <p:spPr bwMode="auto">
            <a:xfrm>
              <a:off x="4234072" y="2448353"/>
              <a:ext cx="457200" cy="1062015"/>
            </a:xfrm>
            <a:prstGeom prst="ellipse">
              <a:avLst/>
            </a:prstGeom>
            <a:noFill/>
            <a:ln>
              <a:solidFill>
                <a:schemeClr val="tx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000000"/>
                </a:solidFill>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F0DBD3D2-0D56-3934-6A43-BDCE6486EEAE}"/>
              </a:ext>
            </a:extLst>
          </p:cNvPr>
          <p:cNvSpPr txBox="1"/>
          <p:nvPr/>
        </p:nvSpPr>
        <p:spPr>
          <a:xfrm>
            <a:off x="899464" y="2508428"/>
            <a:ext cx="702116" cy="115416"/>
          </a:xfrm>
          <a:prstGeom prst="rect">
            <a:avLst/>
          </a:prstGeom>
          <a:noFill/>
        </p:spPr>
        <p:txBody>
          <a:bodyPr wrap="none" lIns="0" tIns="0" rIns="0" bIns="0" rtlCol="0">
            <a:spAutoFit/>
          </a:bodyPr>
          <a:lstStyle/>
          <a:p>
            <a:pPr algn="ctr" defTabSz="685800"/>
            <a:r>
              <a:rPr lang="en-US" sz="750" b="1" dirty="0">
                <a:solidFill>
                  <a:srgbClr val="50E6FF"/>
                </a:solidFill>
                <a:latin typeface="Segoe UI"/>
              </a:rPr>
              <a:t>Private Preview</a:t>
            </a:r>
            <a:endParaRPr lang="en-US" sz="750" dirty="0">
              <a:solidFill>
                <a:srgbClr val="50E6FF"/>
              </a:solidFill>
              <a:latin typeface="Segoe UI"/>
            </a:endParaRPr>
          </a:p>
        </p:txBody>
      </p:sp>
      <p:sp>
        <p:nvSpPr>
          <p:cNvPr id="3" name="Rectangle: Rounded Corners 2">
            <a:extLst>
              <a:ext uri="{FF2B5EF4-FFF2-40B4-BE49-F238E27FC236}">
                <a16:creationId xmlns:a16="http://schemas.microsoft.com/office/drawing/2014/main" id="{BEB5E82A-B318-E4BD-BC24-6F949E20B4E3}"/>
              </a:ext>
            </a:extLst>
          </p:cNvPr>
          <p:cNvSpPr/>
          <p:nvPr/>
        </p:nvSpPr>
        <p:spPr bwMode="auto">
          <a:xfrm>
            <a:off x="791628" y="2061549"/>
            <a:ext cx="917787" cy="34290"/>
          </a:xfrm>
          <a:prstGeom prst="roundRect">
            <a:avLst>
              <a:gd name="adj" fmla="val 50000"/>
            </a:avLst>
          </a:prstGeom>
          <a:gradFill>
            <a:gsLst>
              <a:gs pos="0">
                <a:srgbClr val="0070C0">
                  <a:alpha val="20000"/>
                </a:srgbClr>
              </a:gs>
              <a:gs pos="50000">
                <a:srgbClr val="50E6FF"/>
              </a:gs>
              <a:gs pos="100000">
                <a:srgbClr val="0070C0">
                  <a:alpha val="20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000000"/>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B582ADB1-F147-574D-F222-21F0019800B8}"/>
              </a:ext>
            </a:extLst>
          </p:cNvPr>
          <p:cNvSpPr txBox="1"/>
          <p:nvPr/>
        </p:nvSpPr>
        <p:spPr>
          <a:xfrm>
            <a:off x="862614" y="1387329"/>
            <a:ext cx="755857" cy="161583"/>
          </a:xfrm>
          <a:prstGeom prst="rect">
            <a:avLst/>
          </a:prstGeom>
          <a:noFill/>
        </p:spPr>
        <p:txBody>
          <a:bodyPr wrap="square" lIns="0" tIns="0" rIns="0" bIns="0" rtlCol="0">
            <a:spAutoFit/>
          </a:bodyPr>
          <a:lstStyle/>
          <a:p>
            <a:pPr algn="ctr" defTabSz="685800"/>
            <a:r>
              <a:rPr lang="en-US" sz="1050" b="1" dirty="0">
                <a:solidFill>
                  <a:srgbClr val="40EDFE"/>
                </a:solidFill>
                <a:latin typeface="Segoe UI"/>
              </a:rPr>
              <a:t>Milestone 1</a:t>
            </a:r>
          </a:p>
        </p:txBody>
      </p:sp>
      <p:sp>
        <p:nvSpPr>
          <p:cNvPr id="12" name="TextBox 11">
            <a:extLst>
              <a:ext uri="{FF2B5EF4-FFF2-40B4-BE49-F238E27FC236}">
                <a16:creationId xmlns:a16="http://schemas.microsoft.com/office/drawing/2014/main" id="{5A6A0D9C-03AB-8FA2-2B7F-2A916324B585}"/>
              </a:ext>
            </a:extLst>
          </p:cNvPr>
          <p:cNvSpPr txBox="1"/>
          <p:nvPr/>
        </p:nvSpPr>
        <p:spPr>
          <a:xfrm>
            <a:off x="230399" y="2749892"/>
            <a:ext cx="2182760" cy="1338828"/>
          </a:xfrm>
          <a:prstGeom prst="rect">
            <a:avLst/>
          </a:prstGeom>
          <a:noFill/>
        </p:spPr>
        <p:txBody>
          <a:bodyPr wrap="square" rtlCol="0">
            <a:spAutoFit/>
          </a:bodyPr>
          <a:lstStyle/>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Network Controller as Failover Cluster Service and Managed by LCM</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MOC Integration</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LNETs</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Network Interface</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NSGs Portal and CLI Mgmt.</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Only 1 Compute vSwitch SDN Support</a:t>
            </a:r>
          </a:p>
        </p:txBody>
      </p:sp>
      <p:sp>
        <p:nvSpPr>
          <p:cNvPr id="13" name="TextBox 12">
            <a:extLst>
              <a:ext uri="{FF2B5EF4-FFF2-40B4-BE49-F238E27FC236}">
                <a16:creationId xmlns:a16="http://schemas.microsoft.com/office/drawing/2014/main" id="{B798063E-1D51-B2D2-2BD8-FCE9395F9F92}"/>
              </a:ext>
            </a:extLst>
          </p:cNvPr>
          <p:cNvSpPr txBox="1"/>
          <p:nvPr/>
        </p:nvSpPr>
        <p:spPr>
          <a:xfrm>
            <a:off x="3279557" y="2508428"/>
            <a:ext cx="662041" cy="115416"/>
          </a:xfrm>
          <a:prstGeom prst="rect">
            <a:avLst/>
          </a:prstGeom>
          <a:noFill/>
        </p:spPr>
        <p:txBody>
          <a:bodyPr wrap="none" lIns="0" tIns="0" rIns="0" bIns="0" rtlCol="0">
            <a:spAutoFit/>
          </a:bodyPr>
          <a:lstStyle/>
          <a:p>
            <a:pPr algn="ctr" defTabSz="685800"/>
            <a:r>
              <a:rPr lang="en-US" sz="750" b="1" dirty="0">
                <a:solidFill>
                  <a:srgbClr val="50E6FF"/>
                </a:solidFill>
                <a:latin typeface="Segoe UI"/>
              </a:rPr>
              <a:t>Public Preview</a:t>
            </a:r>
            <a:endParaRPr lang="en-US" sz="750" dirty="0">
              <a:solidFill>
                <a:srgbClr val="50E6FF"/>
              </a:solidFill>
              <a:latin typeface="Segoe UI"/>
            </a:endParaRPr>
          </a:p>
        </p:txBody>
      </p:sp>
      <p:sp>
        <p:nvSpPr>
          <p:cNvPr id="14" name="TextBox 13">
            <a:extLst>
              <a:ext uri="{FF2B5EF4-FFF2-40B4-BE49-F238E27FC236}">
                <a16:creationId xmlns:a16="http://schemas.microsoft.com/office/drawing/2014/main" id="{9B7B034D-F6F4-876C-3280-91D6DA9A8863}"/>
              </a:ext>
            </a:extLst>
          </p:cNvPr>
          <p:cNvSpPr txBox="1"/>
          <p:nvPr/>
        </p:nvSpPr>
        <p:spPr>
          <a:xfrm>
            <a:off x="2590453" y="2749892"/>
            <a:ext cx="2182760" cy="1338828"/>
          </a:xfrm>
          <a:prstGeom prst="rect">
            <a:avLst/>
          </a:prstGeom>
          <a:noFill/>
        </p:spPr>
        <p:txBody>
          <a:bodyPr wrap="square" rtlCol="0">
            <a:spAutoFit/>
          </a:bodyPr>
          <a:lstStyle/>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Network Controller as Failover Cluster Service and Managed by LCM</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MOC Integration</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LNETs</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Network Interface</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SDN NSGs Portal and CLI Mgmt.</a:t>
            </a:r>
          </a:p>
          <a:p>
            <a:pPr marL="128588" indent="-128588" defTabSz="685800">
              <a:buClr>
                <a:srgbClr val="00B050"/>
              </a:buClr>
              <a:buFont typeface="Wingdings" panose="05000000000000000000" pitchFamily="2" charset="2"/>
              <a:buChar char="ü"/>
            </a:pPr>
            <a:r>
              <a:rPr lang="en-US" sz="900" dirty="0">
                <a:solidFill>
                  <a:srgbClr val="000000">
                    <a:lumMod val="50000"/>
                    <a:lumOff val="50000"/>
                  </a:srgbClr>
                </a:solidFill>
                <a:latin typeface="Segoe UI"/>
              </a:rPr>
              <a:t>Only 1 Compute vSwitch SDN Support</a:t>
            </a:r>
          </a:p>
        </p:txBody>
      </p:sp>
      <p:sp>
        <p:nvSpPr>
          <p:cNvPr id="17" name="Oval 16">
            <a:extLst>
              <a:ext uri="{FF2B5EF4-FFF2-40B4-BE49-F238E27FC236}">
                <a16:creationId xmlns:a16="http://schemas.microsoft.com/office/drawing/2014/main" id="{4CF77E66-DCCF-8B99-0C70-C851EEA70004}"/>
              </a:ext>
            </a:extLst>
          </p:cNvPr>
          <p:cNvSpPr/>
          <p:nvPr/>
        </p:nvSpPr>
        <p:spPr>
          <a:xfrm>
            <a:off x="5548453" y="1656978"/>
            <a:ext cx="331160" cy="331160"/>
          </a:xfrm>
          <a:prstGeom prst="ellipse">
            <a:avLst/>
          </a:prstGeom>
          <a:noFill/>
          <a:ln w="254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9" name="Oval 18">
            <a:extLst>
              <a:ext uri="{FF2B5EF4-FFF2-40B4-BE49-F238E27FC236}">
                <a16:creationId xmlns:a16="http://schemas.microsoft.com/office/drawing/2014/main" id="{3414ED0B-9046-D468-0521-7FD137833B33}"/>
              </a:ext>
            </a:extLst>
          </p:cNvPr>
          <p:cNvSpPr/>
          <p:nvPr/>
        </p:nvSpPr>
        <p:spPr>
          <a:xfrm>
            <a:off x="7588434" y="1662292"/>
            <a:ext cx="331160" cy="331160"/>
          </a:xfrm>
          <a:prstGeom prst="ellipse">
            <a:avLst/>
          </a:prstGeom>
          <a:noFill/>
          <a:ln w="254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Segoe UI"/>
            </a:endParaRPr>
          </a:p>
        </p:txBody>
      </p:sp>
      <p:sp>
        <p:nvSpPr>
          <p:cNvPr id="22" name="Oval 21">
            <a:extLst>
              <a:ext uri="{FF2B5EF4-FFF2-40B4-BE49-F238E27FC236}">
                <a16:creationId xmlns:a16="http://schemas.microsoft.com/office/drawing/2014/main" id="{662C551C-7ED6-38A9-7908-9B5068A29D44}"/>
              </a:ext>
            </a:extLst>
          </p:cNvPr>
          <p:cNvSpPr/>
          <p:nvPr/>
        </p:nvSpPr>
        <p:spPr>
          <a:xfrm>
            <a:off x="3444997" y="1662292"/>
            <a:ext cx="331160" cy="331160"/>
          </a:xfrm>
          <a:prstGeom prst="ellipse">
            <a:avLst/>
          </a:prstGeom>
          <a:noFill/>
          <a:ln w="254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23" name="Oval 22">
            <a:extLst>
              <a:ext uri="{FF2B5EF4-FFF2-40B4-BE49-F238E27FC236}">
                <a16:creationId xmlns:a16="http://schemas.microsoft.com/office/drawing/2014/main" id="{C31B8E3E-525B-60A7-FEC9-D20EE7A5B6B0}"/>
              </a:ext>
            </a:extLst>
          </p:cNvPr>
          <p:cNvSpPr/>
          <p:nvPr/>
        </p:nvSpPr>
        <p:spPr>
          <a:xfrm>
            <a:off x="1086070" y="1662124"/>
            <a:ext cx="331160" cy="331160"/>
          </a:xfrm>
          <a:prstGeom prst="ellipse">
            <a:avLst/>
          </a:prstGeom>
          <a:noFill/>
          <a:ln w="2540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28" name="TextBox 27">
            <a:extLst>
              <a:ext uri="{FF2B5EF4-FFF2-40B4-BE49-F238E27FC236}">
                <a16:creationId xmlns:a16="http://schemas.microsoft.com/office/drawing/2014/main" id="{00BD396C-CB2A-A043-9253-094C556E40B9}"/>
              </a:ext>
            </a:extLst>
          </p:cNvPr>
          <p:cNvSpPr txBox="1"/>
          <p:nvPr/>
        </p:nvSpPr>
        <p:spPr>
          <a:xfrm>
            <a:off x="708685" y="2168410"/>
            <a:ext cx="1063714" cy="219291"/>
          </a:xfrm>
          <a:prstGeom prst="rect">
            <a:avLst/>
          </a:prstGeom>
          <a:noFill/>
        </p:spPr>
        <p:txBody>
          <a:bodyPr wrap="square">
            <a:spAutoFit/>
          </a:bodyPr>
          <a:lstStyle/>
          <a:p>
            <a:pPr algn="ctr" defTabSz="685800"/>
            <a:r>
              <a:rPr lang="en-US" sz="825" b="1" dirty="0">
                <a:solidFill>
                  <a:srgbClr val="FFFFFF"/>
                </a:solidFill>
                <a:latin typeface="Segoe UI"/>
              </a:rPr>
              <a:t>2408 Release</a:t>
            </a:r>
          </a:p>
        </p:txBody>
      </p:sp>
      <p:sp>
        <p:nvSpPr>
          <p:cNvPr id="29" name="TextBox 28">
            <a:extLst>
              <a:ext uri="{FF2B5EF4-FFF2-40B4-BE49-F238E27FC236}">
                <a16:creationId xmlns:a16="http://schemas.microsoft.com/office/drawing/2014/main" id="{BC960C13-5E57-C75A-D4CA-1C22EE799069}"/>
              </a:ext>
            </a:extLst>
          </p:cNvPr>
          <p:cNvSpPr txBox="1"/>
          <p:nvPr/>
        </p:nvSpPr>
        <p:spPr>
          <a:xfrm>
            <a:off x="4752709" y="2749892"/>
            <a:ext cx="2182760" cy="1338828"/>
          </a:xfrm>
          <a:prstGeom prst="rect">
            <a:avLst/>
          </a:prstGeom>
          <a:noFill/>
        </p:spPr>
        <p:txBody>
          <a:bodyPr wrap="square" rtlCol="0">
            <a:spAutoFit/>
          </a:bodyPr>
          <a:lstStyle>
            <a:defPPr>
              <a:defRPr lang="en-US"/>
            </a:defPPr>
            <a:lvl1pPr marL="171450" indent="-171450">
              <a:buClr>
                <a:srgbClr val="00B050"/>
              </a:buClr>
              <a:buFont typeface="Wingdings" panose="05000000000000000000" pitchFamily="2" charset="2"/>
              <a:buChar char="ü"/>
              <a:defRPr sz="1200">
                <a:solidFill>
                  <a:schemeClr val="bg1">
                    <a:lumMod val="50000"/>
                    <a:lumOff val="50000"/>
                  </a:schemeClr>
                </a:solidFill>
              </a:defRPr>
            </a:lvl1pPr>
          </a:lstStyle>
          <a:p>
            <a:pPr marL="128588" indent="-128588" defTabSz="685800"/>
            <a:r>
              <a:rPr lang="en-US" sz="900" dirty="0">
                <a:solidFill>
                  <a:srgbClr val="000000">
                    <a:lumMod val="50000"/>
                    <a:lumOff val="50000"/>
                  </a:srgbClr>
                </a:solidFill>
                <a:latin typeface="Segoe UI"/>
              </a:rPr>
              <a:t>Network Controller as Failover Cluster Service and Managed by LCM</a:t>
            </a:r>
          </a:p>
          <a:p>
            <a:pPr marL="128588" indent="-128588" defTabSz="685800"/>
            <a:r>
              <a:rPr lang="en-US" sz="900" dirty="0">
                <a:solidFill>
                  <a:srgbClr val="000000">
                    <a:lumMod val="50000"/>
                    <a:lumOff val="50000"/>
                  </a:srgbClr>
                </a:solidFill>
                <a:latin typeface="Segoe UI"/>
              </a:rPr>
              <a:t>MOC Integration</a:t>
            </a:r>
          </a:p>
          <a:p>
            <a:pPr marL="128588" indent="-128588" defTabSz="685800"/>
            <a:r>
              <a:rPr lang="en-US" sz="900" dirty="0">
                <a:solidFill>
                  <a:srgbClr val="000000">
                    <a:lumMod val="50000"/>
                    <a:lumOff val="50000"/>
                  </a:srgbClr>
                </a:solidFill>
                <a:latin typeface="Segoe UI"/>
              </a:rPr>
              <a:t>SDN LNETs </a:t>
            </a:r>
          </a:p>
          <a:p>
            <a:pPr marL="128588" indent="-128588" defTabSz="685800"/>
            <a:r>
              <a:rPr lang="en-US" sz="900" dirty="0">
                <a:solidFill>
                  <a:srgbClr val="000000">
                    <a:lumMod val="50000"/>
                    <a:lumOff val="50000"/>
                  </a:srgbClr>
                </a:solidFill>
                <a:latin typeface="Segoe UI"/>
              </a:rPr>
              <a:t>SDN Network Interface</a:t>
            </a:r>
          </a:p>
          <a:p>
            <a:pPr marL="128588" indent="-128588" defTabSz="685800"/>
            <a:r>
              <a:rPr lang="en-US" sz="900" dirty="0">
                <a:solidFill>
                  <a:srgbClr val="000000">
                    <a:lumMod val="50000"/>
                    <a:lumOff val="50000"/>
                  </a:srgbClr>
                </a:solidFill>
                <a:latin typeface="Segoe UI"/>
              </a:rPr>
              <a:t>SDN NSGs Portal Mgmt.</a:t>
            </a:r>
          </a:p>
          <a:p>
            <a:pPr marL="128588" indent="-128588" defTabSz="685800"/>
            <a:r>
              <a:rPr lang="en-US" sz="900" dirty="0">
                <a:solidFill>
                  <a:srgbClr val="000000">
                    <a:lumMod val="50000"/>
                    <a:lumOff val="50000"/>
                  </a:srgbClr>
                </a:solidFill>
                <a:latin typeface="Segoe UI"/>
              </a:rPr>
              <a:t>Only 1 Compute vSwitch SDN Support</a:t>
            </a:r>
          </a:p>
        </p:txBody>
      </p:sp>
      <p:sp>
        <p:nvSpPr>
          <p:cNvPr id="30" name="TextBox 29">
            <a:extLst>
              <a:ext uri="{FF2B5EF4-FFF2-40B4-BE49-F238E27FC236}">
                <a16:creationId xmlns:a16="http://schemas.microsoft.com/office/drawing/2014/main" id="{34F39982-524C-D258-020F-60D70A35813C}"/>
              </a:ext>
            </a:extLst>
          </p:cNvPr>
          <p:cNvSpPr txBox="1"/>
          <p:nvPr/>
        </p:nvSpPr>
        <p:spPr>
          <a:xfrm>
            <a:off x="5642242" y="2508428"/>
            <a:ext cx="136256" cy="115416"/>
          </a:xfrm>
          <a:prstGeom prst="rect">
            <a:avLst/>
          </a:prstGeom>
          <a:noFill/>
        </p:spPr>
        <p:txBody>
          <a:bodyPr wrap="none" lIns="0" tIns="0" rIns="0" bIns="0" rtlCol="0">
            <a:spAutoFit/>
          </a:bodyPr>
          <a:lstStyle/>
          <a:p>
            <a:pPr algn="ctr" defTabSz="685800"/>
            <a:r>
              <a:rPr lang="en-US" sz="750" b="1" dirty="0">
                <a:solidFill>
                  <a:srgbClr val="50E6FF"/>
                </a:solidFill>
                <a:latin typeface="Segoe UI"/>
              </a:rPr>
              <a:t>GA</a:t>
            </a:r>
            <a:endParaRPr lang="en-US" sz="750" dirty="0">
              <a:solidFill>
                <a:srgbClr val="50E6FF"/>
              </a:solidFill>
              <a:latin typeface="Segoe UI"/>
            </a:endParaRPr>
          </a:p>
        </p:txBody>
      </p:sp>
      <p:sp>
        <p:nvSpPr>
          <p:cNvPr id="31" name="TextBox 30">
            <a:extLst>
              <a:ext uri="{FF2B5EF4-FFF2-40B4-BE49-F238E27FC236}">
                <a16:creationId xmlns:a16="http://schemas.microsoft.com/office/drawing/2014/main" id="{D5E5F3BD-FC4D-63EF-B59E-12DE308EEBBB}"/>
              </a:ext>
            </a:extLst>
          </p:cNvPr>
          <p:cNvSpPr txBox="1"/>
          <p:nvPr/>
        </p:nvSpPr>
        <p:spPr>
          <a:xfrm>
            <a:off x="5388970" y="3869429"/>
            <a:ext cx="642805" cy="115416"/>
          </a:xfrm>
          <a:prstGeom prst="rect">
            <a:avLst/>
          </a:prstGeom>
          <a:noFill/>
        </p:spPr>
        <p:txBody>
          <a:bodyPr wrap="none" lIns="0" tIns="0" rIns="0" bIns="0" rtlCol="0">
            <a:spAutoFit/>
          </a:bodyPr>
          <a:lstStyle/>
          <a:p>
            <a:pPr algn="ctr" defTabSz="685800"/>
            <a:r>
              <a:rPr lang="en-US" sz="750" dirty="0">
                <a:solidFill>
                  <a:srgbClr val="50E6FF"/>
                </a:solidFill>
                <a:latin typeface="Segoe UI"/>
              </a:rPr>
              <a:t>Private Preview</a:t>
            </a:r>
          </a:p>
        </p:txBody>
      </p:sp>
      <p:sp>
        <p:nvSpPr>
          <p:cNvPr id="32" name="TextBox 31">
            <a:extLst>
              <a:ext uri="{FF2B5EF4-FFF2-40B4-BE49-F238E27FC236}">
                <a16:creationId xmlns:a16="http://schemas.microsoft.com/office/drawing/2014/main" id="{B9786B81-35E1-3599-B7C0-455694B2913E}"/>
              </a:ext>
            </a:extLst>
          </p:cNvPr>
          <p:cNvSpPr txBox="1"/>
          <p:nvPr/>
        </p:nvSpPr>
        <p:spPr>
          <a:xfrm>
            <a:off x="4752709" y="3958650"/>
            <a:ext cx="2040245" cy="646331"/>
          </a:xfrm>
          <a:prstGeom prst="rect">
            <a:avLst/>
          </a:prstGeom>
          <a:noFill/>
        </p:spPr>
        <p:txBody>
          <a:bodyPr wrap="square" rtlCol="0">
            <a:spAutoFit/>
          </a:bodyPr>
          <a:lstStyle>
            <a:defPPr>
              <a:defRPr lang="en-US"/>
            </a:defPPr>
            <a:lvl1pPr marL="171450" indent="-171450">
              <a:buClr>
                <a:srgbClr val="00B050"/>
              </a:buClr>
              <a:buFont typeface="Wingdings" panose="05000000000000000000" pitchFamily="2" charset="2"/>
              <a:buChar char="ü"/>
              <a:defRPr sz="1200">
                <a:solidFill>
                  <a:schemeClr val="bg1">
                    <a:lumMod val="50000"/>
                    <a:lumOff val="50000"/>
                  </a:schemeClr>
                </a:solidFill>
              </a:defRPr>
            </a:lvl1pPr>
          </a:lstStyle>
          <a:p>
            <a:pPr marL="128588" indent="-128588" defTabSz="685800"/>
            <a:r>
              <a:rPr lang="en-US" sz="900" dirty="0">
                <a:solidFill>
                  <a:srgbClr val="000000">
                    <a:lumMod val="50000"/>
                    <a:lumOff val="50000"/>
                  </a:srgbClr>
                </a:solidFill>
                <a:latin typeface="Segoe UI"/>
              </a:rPr>
              <a:t>Virtual Networks</a:t>
            </a:r>
          </a:p>
          <a:p>
            <a:pPr marL="128588" indent="-128588" defTabSz="685800"/>
            <a:r>
              <a:rPr lang="en-US" sz="900" dirty="0">
                <a:solidFill>
                  <a:srgbClr val="000000">
                    <a:lumMod val="50000"/>
                    <a:lumOff val="50000"/>
                  </a:srgbClr>
                </a:solidFill>
                <a:latin typeface="Segoe UI"/>
              </a:rPr>
              <a:t>SDN Load Balancers</a:t>
            </a:r>
          </a:p>
          <a:p>
            <a:pPr marL="128588" indent="-128588" defTabSz="685800"/>
            <a:r>
              <a:rPr lang="en-US" sz="900" dirty="0">
                <a:solidFill>
                  <a:srgbClr val="000000">
                    <a:lumMod val="50000"/>
                    <a:lumOff val="50000"/>
                  </a:srgbClr>
                </a:solidFill>
                <a:latin typeface="Segoe UI"/>
              </a:rPr>
              <a:t>Multiple Compute </a:t>
            </a:r>
            <a:r>
              <a:rPr lang="en-US" sz="900" dirty="0" err="1">
                <a:solidFill>
                  <a:srgbClr val="000000">
                    <a:lumMod val="50000"/>
                    <a:lumOff val="50000"/>
                  </a:srgbClr>
                </a:solidFill>
                <a:latin typeface="Segoe UI"/>
              </a:rPr>
              <a:t>vSwitches</a:t>
            </a:r>
            <a:r>
              <a:rPr lang="en-US" sz="900" dirty="0">
                <a:solidFill>
                  <a:srgbClr val="000000">
                    <a:lumMod val="50000"/>
                    <a:lumOff val="50000"/>
                  </a:srgbClr>
                </a:solidFill>
                <a:latin typeface="Segoe UI"/>
              </a:rPr>
              <a:t> SDN support</a:t>
            </a:r>
          </a:p>
        </p:txBody>
      </p:sp>
      <p:cxnSp>
        <p:nvCxnSpPr>
          <p:cNvPr id="33" name="Straight Connector 32">
            <a:extLst>
              <a:ext uri="{FF2B5EF4-FFF2-40B4-BE49-F238E27FC236}">
                <a16:creationId xmlns:a16="http://schemas.microsoft.com/office/drawing/2014/main" id="{F497B522-B09F-3C56-C0C3-8220C533305E}"/>
              </a:ext>
            </a:extLst>
          </p:cNvPr>
          <p:cNvCxnSpPr>
            <a:cxnSpLocks/>
          </p:cNvCxnSpPr>
          <p:nvPr/>
        </p:nvCxnSpPr>
        <p:spPr>
          <a:xfrm>
            <a:off x="8071719" y="1827703"/>
            <a:ext cx="789461" cy="0"/>
          </a:xfrm>
          <a:prstGeom prst="line">
            <a:avLst/>
          </a:prstGeom>
          <a:ln w="12700">
            <a:solidFill>
              <a:schemeClr val="tx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97D162-5270-472A-49AA-478347087C01}"/>
              </a:ext>
            </a:extLst>
          </p:cNvPr>
          <p:cNvSpPr txBox="1"/>
          <p:nvPr/>
        </p:nvSpPr>
        <p:spPr>
          <a:xfrm>
            <a:off x="6935469" y="2749892"/>
            <a:ext cx="2182760" cy="1338828"/>
          </a:xfrm>
          <a:prstGeom prst="rect">
            <a:avLst/>
          </a:prstGeom>
          <a:noFill/>
        </p:spPr>
        <p:txBody>
          <a:bodyPr wrap="square" rtlCol="0">
            <a:spAutoFit/>
          </a:bodyPr>
          <a:lstStyle>
            <a:defPPr>
              <a:defRPr lang="en-US"/>
            </a:defPPr>
            <a:lvl1pPr marL="171450" indent="-171450">
              <a:buClr>
                <a:srgbClr val="00B050"/>
              </a:buClr>
              <a:buFont typeface="Wingdings" panose="05000000000000000000" pitchFamily="2" charset="2"/>
              <a:buChar char="ü"/>
              <a:defRPr sz="1200">
                <a:solidFill>
                  <a:schemeClr val="bg1">
                    <a:lumMod val="50000"/>
                    <a:lumOff val="50000"/>
                  </a:schemeClr>
                </a:solidFill>
              </a:defRPr>
            </a:lvl1pPr>
          </a:lstStyle>
          <a:p>
            <a:pPr marL="128588" indent="-128588" defTabSz="685800"/>
            <a:r>
              <a:rPr lang="en-US" sz="900" dirty="0">
                <a:solidFill>
                  <a:srgbClr val="000000">
                    <a:lumMod val="50000"/>
                    <a:lumOff val="50000"/>
                  </a:srgbClr>
                </a:solidFill>
                <a:latin typeface="Segoe UI"/>
              </a:rPr>
              <a:t>Network Controller as Failover Cluster Service and Managed by LCM</a:t>
            </a:r>
          </a:p>
          <a:p>
            <a:pPr marL="128588" indent="-128588" defTabSz="685800"/>
            <a:r>
              <a:rPr lang="en-US" sz="900" dirty="0">
                <a:solidFill>
                  <a:srgbClr val="000000">
                    <a:lumMod val="50000"/>
                    <a:lumOff val="50000"/>
                  </a:srgbClr>
                </a:solidFill>
                <a:latin typeface="Segoe UI"/>
              </a:rPr>
              <a:t>MOC Integration</a:t>
            </a:r>
          </a:p>
          <a:p>
            <a:pPr marL="128588" indent="-128588" defTabSz="685800"/>
            <a:r>
              <a:rPr lang="en-US" sz="900" dirty="0">
                <a:solidFill>
                  <a:srgbClr val="000000">
                    <a:lumMod val="50000"/>
                    <a:lumOff val="50000"/>
                  </a:srgbClr>
                </a:solidFill>
                <a:latin typeface="Segoe UI"/>
              </a:rPr>
              <a:t>SDN LNETs </a:t>
            </a:r>
          </a:p>
          <a:p>
            <a:pPr marL="128588" indent="-128588" defTabSz="685800"/>
            <a:r>
              <a:rPr lang="en-US" sz="900" dirty="0">
                <a:solidFill>
                  <a:srgbClr val="000000">
                    <a:lumMod val="50000"/>
                    <a:lumOff val="50000"/>
                  </a:srgbClr>
                </a:solidFill>
                <a:latin typeface="Segoe UI"/>
              </a:rPr>
              <a:t>SDN Network Interface</a:t>
            </a:r>
          </a:p>
          <a:p>
            <a:pPr marL="128588" indent="-128588" defTabSz="685800"/>
            <a:r>
              <a:rPr lang="en-US" sz="900" dirty="0">
                <a:solidFill>
                  <a:srgbClr val="000000">
                    <a:lumMod val="50000"/>
                    <a:lumOff val="50000"/>
                  </a:srgbClr>
                </a:solidFill>
                <a:latin typeface="Segoe UI"/>
              </a:rPr>
              <a:t>SDN NSGs Portal Mgmt.</a:t>
            </a:r>
          </a:p>
          <a:p>
            <a:pPr marL="128588" indent="-128588" defTabSz="685800"/>
            <a:r>
              <a:rPr lang="en-US" sz="900" dirty="0">
                <a:solidFill>
                  <a:srgbClr val="000000">
                    <a:lumMod val="50000"/>
                    <a:lumOff val="50000"/>
                  </a:srgbClr>
                </a:solidFill>
                <a:latin typeface="Segoe UI"/>
              </a:rPr>
              <a:t>Multiple Compute vSwitch SDN Support</a:t>
            </a:r>
          </a:p>
        </p:txBody>
      </p:sp>
      <p:sp>
        <p:nvSpPr>
          <p:cNvPr id="36" name="TextBox 35">
            <a:extLst>
              <a:ext uri="{FF2B5EF4-FFF2-40B4-BE49-F238E27FC236}">
                <a16:creationId xmlns:a16="http://schemas.microsoft.com/office/drawing/2014/main" id="{5F5FDA4A-9EFB-A0C0-4CF8-9BBE672AE444}"/>
              </a:ext>
            </a:extLst>
          </p:cNvPr>
          <p:cNvSpPr txBox="1"/>
          <p:nvPr/>
        </p:nvSpPr>
        <p:spPr>
          <a:xfrm>
            <a:off x="7825003" y="2508428"/>
            <a:ext cx="136256" cy="115416"/>
          </a:xfrm>
          <a:prstGeom prst="rect">
            <a:avLst/>
          </a:prstGeom>
          <a:noFill/>
        </p:spPr>
        <p:txBody>
          <a:bodyPr wrap="none" lIns="0" tIns="0" rIns="0" bIns="0" rtlCol="0">
            <a:spAutoFit/>
          </a:bodyPr>
          <a:lstStyle/>
          <a:p>
            <a:pPr algn="ctr" defTabSz="685800"/>
            <a:r>
              <a:rPr lang="en-US" sz="750" b="1" dirty="0">
                <a:solidFill>
                  <a:srgbClr val="50E6FF"/>
                </a:solidFill>
                <a:latin typeface="Segoe UI"/>
              </a:rPr>
              <a:t>GA</a:t>
            </a:r>
            <a:endParaRPr lang="en-US" sz="750" dirty="0">
              <a:solidFill>
                <a:srgbClr val="50E6FF"/>
              </a:solidFill>
              <a:latin typeface="Segoe UI"/>
            </a:endParaRPr>
          </a:p>
        </p:txBody>
      </p:sp>
      <p:sp>
        <p:nvSpPr>
          <p:cNvPr id="37" name="TextBox 36">
            <a:extLst>
              <a:ext uri="{FF2B5EF4-FFF2-40B4-BE49-F238E27FC236}">
                <a16:creationId xmlns:a16="http://schemas.microsoft.com/office/drawing/2014/main" id="{8C8B1772-EE91-F01B-38F5-CDBBEC2867A7}"/>
              </a:ext>
            </a:extLst>
          </p:cNvPr>
          <p:cNvSpPr txBox="1"/>
          <p:nvPr/>
        </p:nvSpPr>
        <p:spPr>
          <a:xfrm>
            <a:off x="7574938" y="3892289"/>
            <a:ext cx="636393" cy="115416"/>
          </a:xfrm>
          <a:prstGeom prst="rect">
            <a:avLst/>
          </a:prstGeom>
          <a:noFill/>
        </p:spPr>
        <p:txBody>
          <a:bodyPr wrap="none" lIns="0" tIns="0" rIns="0" bIns="0" rtlCol="0">
            <a:spAutoFit/>
          </a:bodyPr>
          <a:lstStyle/>
          <a:p>
            <a:pPr algn="ctr" defTabSz="685800"/>
            <a:r>
              <a:rPr lang="en-US" sz="750" dirty="0">
                <a:solidFill>
                  <a:srgbClr val="50E6FF"/>
                </a:solidFill>
                <a:latin typeface="Segoe UI"/>
              </a:rPr>
              <a:t>Public  Preview</a:t>
            </a:r>
          </a:p>
        </p:txBody>
      </p:sp>
      <p:sp>
        <p:nvSpPr>
          <p:cNvPr id="38" name="TextBox 37">
            <a:extLst>
              <a:ext uri="{FF2B5EF4-FFF2-40B4-BE49-F238E27FC236}">
                <a16:creationId xmlns:a16="http://schemas.microsoft.com/office/drawing/2014/main" id="{5E9D8B34-D3A4-B968-6C89-7834BA2A93D5}"/>
              </a:ext>
            </a:extLst>
          </p:cNvPr>
          <p:cNvSpPr txBox="1"/>
          <p:nvPr/>
        </p:nvSpPr>
        <p:spPr>
          <a:xfrm>
            <a:off x="6935469" y="3981509"/>
            <a:ext cx="2040245" cy="369332"/>
          </a:xfrm>
          <a:prstGeom prst="rect">
            <a:avLst/>
          </a:prstGeom>
          <a:noFill/>
        </p:spPr>
        <p:txBody>
          <a:bodyPr wrap="square" rtlCol="0">
            <a:spAutoFit/>
          </a:bodyPr>
          <a:lstStyle>
            <a:defPPr>
              <a:defRPr lang="en-US"/>
            </a:defPPr>
            <a:lvl1pPr marL="171450" indent="-171450">
              <a:buClr>
                <a:srgbClr val="00B050"/>
              </a:buClr>
              <a:buFont typeface="Wingdings" panose="05000000000000000000" pitchFamily="2" charset="2"/>
              <a:buChar char="ü"/>
              <a:defRPr sz="1200">
                <a:solidFill>
                  <a:schemeClr val="bg1">
                    <a:lumMod val="50000"/>
                    <a:lumOff val="50000"/>
                  </a:schemeClr>
                </a:solidFill>
              </a:defRPr>
            </a:lvl1pPr>
          </a:lstStyle>
          <a:p>
            <a:pPr marL="128588" indent="-128588" defTabSz="685800"/>
            <a:r>
              <a:rPr lang="en-US" sz="900" dirty="0">
                <a:solidFill>
                  <a:srgbClr val="000000">
                    <a:lumMod val="50000"/>
                    <a:lumOff val="50000"/>
                  </a:srgbClr>
                </a:solidFill>
                <a:latin typeface="Segoe UI"/>
              </a:rPr>
              <a:t>Virtual Networks</a:t>
            </a:r>
          </a:p>
          <a:p>
            <a:pPr marL="128588" indent="-128588" defTabSz="685800"/>
            <a:r>
              <a:rPr lang="en-US" sz="900" dirty="0">
                <a:solidFill>
                  <a:srgbClr val="000000">
                    <a:lumMod val="50000"/>
                    <a:lumOff val="50000"/>
                  </a:srgbClr>
                </a:solidFill>
                <a:latin typeface="Segoe UI"/>
              </a:rPr>
              <a:t>SDN Load Balancers</a:t>
            </a:r>
          </a:p>
        </p:txBody>
      </p:sp>
      <p:sp>
        <p:nvSpPr>
          <p:cNvPr id="39" name="TextBox 38">
            <a:extLst>
              <a:ext uri="{FF2B5EF4-FFF2-40B4-BE49-F238E27FC236}">
                <a16:creationId xmlns:a16="http://schemas.microsoft.com/office/drawing/2014/main" id="{40E4DDEC-767B-8094-01A1-8436EF0CF69D}"/>
              </a:ext>
            </a:extLst>
          </p:cNvPr>
          <p:cNvSpPr txBox="1"/>
          <p:nvPr/>
        </p:nvSpPr>
        <p:spPr>
          <a:xfrm>
            <a:off x="7558909" y="4327758"/>
            <a:ext cx="668453" cy="115416"/>
          </a:xfrm>
          <a:prstGeom prst="rect">
            <a:avLst/>
          </a:prstGeom>
          <a:noFill/>
        </p:spPr>
        <p:txBody>
          <a:bodyPr wrap="none" lIns="0" tIns="0" rIns="0" bIns="0" rtlCol="0">
            <a:spAutoFit/>
          </a:bodyPr>
          <a:lstStyle/>
          <a:p>
            <a:pPr algn="ctr" defTabSz="685800"/>
            <a:r>
              <a:rPr lang="en-US" sz="750" dirty="0">
                <a:solidFill>
                  <a:srgbClr val="50E6FF"/>
                </a:solidFill>
                <a:latin typeface="Segoe UI"/>
              </a:rPr>
              <a:t>Private  Preview</a:t>
            </a:r>
          </a:p>
        </p:txBody>
      </p:sp>
      <p:sp>
        <p:nvSpPr>
          <p:cNvPr id="40" name="TextBox 39">
            <a:extLst>
              <a:ext uri="{FF2B5EF4-FFF2-40B4-BE49-F238E27FC236}">
                <a16:creationId xmlns:a16="http://schemas.microsoft.com/office/drawing/2014/main" id="{729045B1-C01A-38AF-41E2-545B7EB70261}"/>
              </a:ext>
            </a:extLst>
          </p:cNvPr>
          <p:cNvSpPr txBox="1"/>
          <p:nvPr/>
        </p:nvSpPr>
        <p:spPr>
          <a:xfrm>
            <a:off x="6935468" y="4407610"/>
            <a:ext cx="2040245" cy="230832"/>
          </a:xfrm>
          <a:prstGeom prst="rect">
            <a:avLst/>
          </a:prstGeom>
          <a:noFill/>
        </p:spPr>
        <p:txBody>
          <a:bodyPr wrap="square" rtlCol="0">
            <a:spAutoFit/>
          </a:bodyPr>
          <a:lstStyle>
            <a:defPPr>
              <a:defRPr lang="en-US"/>
            </a:defPPr>
            <a:lvl1pPr marL="171450" indent="-171450">
              <a:buClr>
                <a:srgbClr val="00B050"/>
              </a:buClr>
              <a:buFont typeface="Wingdings" panose="05000000000000000000" pitchFamily="2" charset="2"/>
              <a:buChar char="ü"/>
              <a:defRPr sz="1200">
                <a:solidFill>
                  <a:schemeClr val="bg1">
                    <a:lumMod val="50000"/>
                    <a:lumOff val="50000"/>
                  </a:schemeClr>
                </a:solidFill>
              </a:defRPr>
            </a:lvl1pPr>
          </a:lstStyle>
          <a:p>
            <a:pPr marL="128588" indent="-128588" defTabSz="685800"/>
            <a:r>
              <a:rPr lang="en-US" sz="900" dirty="0">
                <a:solidFill>
                  <a:srgbClr val="000000">
                    <a:lumMod val="50000"/>
                    <a:lumOff val="50000"/>
                  </a:srgbClr>
                </a:solidFill>
                <a:latin typeface="Segoe UI"/>
              </a:rPr>
              <a:t>SDN Gateways</a:t>
            </a:r>
          </a:p>
        </p:txBody>
      </p:sp>
    </p:spTree>
    <p:extLst>
      <p:ext uri="{BB962C8B-B14F-4D97-AF65-F5344CB8AC3E}">
        <p14:creationId xmlns:p14="http://schemas.microsoft.com/office/powerpoint/2010/main" val="3987094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500" fill="hold"/>
                                        <p:tgtEl>
                                          <p:spTgt spid="85"/>
                                        </p:tgtEl>
                                        <p:attrNameLst>
                                          <p:attrName>ppt_x</p:attrName>
                                        </p:attrNameLst>
                                      </p:cBhvr>
                                      <p:tavLst>
                                        <p:tav tm="0">
                                          <p:val>
                                            <p:strVal val="#ppt_x"/>
                                          </p:val>
                                        </p:tav>
                                        <p:tav tm="100000">
                                          <p:val>
                                            <p:strVal val="#ppt_x"/>
                                          </p:val>
                                        </p:tav>
                                      </p:tavLst>
                                    </p:anim>
                                    <p:anim calcmode="lin" valueType="num">
                                      <p:cBhvr additive="base">
                                        <p:cTn id="12" dur="500" fill="hold"/>
                                        <p:tgtEl>
                                          <p:spTgt spid="8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ppt_x"/>
                                          </p:val>
                                        </p:tav>
                                        <p:tav tm="100000">
                                          <p:val>
                                            <p:strVal val="#ppt_x"/>
                                          </p:val>
                                        </p:tav>
                                      </p:tavLst>
                                    </p:anim>
                                    <p:anim calcmode="lin" valueType="num">
                                      <p:cBhvr additive="base">
                                        <p:cTn id="24" dur="500" fill="hold"/>
                                        <p:tgtEl>
                                          <p:spTgt spid="8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P spid="20" grpId="0"/>
      <p:bldP spid="21" grpId="0"/>
      <p:bldP spid="85" grpId="0" animBg="1"/>
      <p:bldP spid="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BD27-88A3-B22B-B532-F6B51D0F1672}"/>
              </a:ext>
            </a:extLst>
          </p:cNvPr>
          <p:cNvSpPr>
            <a:spLocks noGrp="1"/>
          </p:cNvSpPr>
          <p:nvPr>
            <p:ph type="ctrTitle"/>
          </p:nvPr>
        </p:nvSpPr>
        <p:spPr/>
        <p:txBody>
          <a:bodyPr/>
          <a:lstStyle/>
          <a:p>
            <a:r>
              <a:rPr lang="nb-NO" dirty="0"/>
              <a:t>Questions?</a:t>
            </a:r>
            <a:endParaRPr lang="en-US" dirty="0"/>
          </a:p>
        </p:txBody>
      </p:sp>
    </p:spTree>
    <p:extLst>
      <p:ext uri="{BB962C8B-B14F-4D97-AF65-F5344CB8AC3E}">
        <p14:creationId xmlns:p14="http://schemas.microsoft.com/office/powerpoint/2010/main" val="1281067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p:txBody>
          <a:bodyPr>
            <a:normAutofit fontScale="85000" lnSpcReduction="200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a:t>
            </a:r>
          </a:p>
        </p:txBody>
      </p:sp>
      <p:pic>
        <p:nvPicPr>
          <p:cNvPr id="4" name="Picture 3">
            <a:extLst>
              <a:ext uri="{FF2B5EF4-FFF2-40B4-BE49-F238E27FC236}">
                <a16:creationId xmlns:a16="http://schemas.microsoft.com/office/drawing/2014/main" id="{2BF6ADC5-FFDB-8E80-E733-F5A772E052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5337" y="2952750"/>
            <a:ext cx="1427276" cy="1428750"/>
          </a:xfrm>
          <a:prstGeom prst="rect">
            <a:avLst/>
          </a:prstGeom>
        </p:spPr>
      </p:pic>
    </p:spTree>
    <p:extLst>
      <p:ext uri="{BB962C8B-B14F-4D97-AF65-F5344CB8AC3E}">
        <p14:creationId xmlns:p14="http://schemas.microsoft.com/office/powerpoint/2010/main" val="1725214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5D91-F6A5-12D2-9400-BF2A53C251AB}"/>
              </a:ext>
            </a:extLst>
          </p:cNvPr>
          <p:cNvSpPr>
            <a:spLocks noGrp="1"/>
          </p:cNvSpPr>
          <p:nvPr>
            <p:ph type="title"/>
          </p:nvPr>
        </p:nvSpPr>
        <p:spPr>
          <a:xfrm>
            <a:off x="685800" y="2060575"/>
            <a:ext cx="7467600" cy="1022350"/>
          </a:xfrm>
        </p:spPr>
        <p:txBody>
          <a:bodyPr>
            <a:normAutofit fontScale="90000"/>
          </a:bodyPr>
          <a:lstStyle/>
          <a:p>
            <a:pPr algn="ctr"/>
            <a:r>
              <a:rPr lang="nb-NO"/>
              <a:t>Thank You</a:t>
            </a:r>
            <a:br>
              <a:rPr lang="nb-NO"/>
            </a:br>
            <a:r>
              <a:rPr lang="nb-NO"/>
              <a:t>github.com/jantorep/techmentor</a:t>
            </a:r>
            <a:endParaRPr lang="en-US" dirty="0"/>
          </a:p>
        </p:txBody>
      </p:sp>
    </p:spTree>
    <p:extLst>
      <p:ext uri="{BB962C8B-B14F-4D97-AF65-F5344CB8AC3E}">
        <p14:creationId xmlns:p14="http://schemas.microsoft.com/office/powerpoint/2010/main" val="262936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2209800" y="2266950"/>
            <a:ext cx="4305867" cy="692497"/>
          </a:xfrm>
        </p:spPr>
        <p:txBody>
          <a:bodyPr/>
          <a:lstStyle/>
          <a:p>
            <a:r>
              <a:rPr lang="en-US" b="0" dirty="0"/>
              <a:t>Azure Stack HCI </a:t>
            </a:r>
            <a:br>
              <a:rPr lang="en-US" b="0" dirty="0"/>
            </a:br>
            <a:r>
              <a:rPr lang="en-US" sz="1500" spc="-38" dirty="0">
                <a:ln w="3175">
                  <a:noFill/>
                </a:ln>
                <a:latin typeface="Segoe Sans Text"/>
                <a:ea typeface="+mn-ea"/>
                <a:cs typeface="Segoe UI"/>
              </a:rPr>
              <a:t>23h2 Feature Overview</a:t>
            </a:r>
            <a:endParaRPr lang="en-US" b="0" dirty="0">
              <a:solidFill>
                <a:schemeClr val="tx1"/>
              </a:solidFill>
            </a:endParaRPr>
          </a:p>
        </p:txBody>
      </p:sp>
    </p:spTree>
    <p:extLst>
      <p:ext uri="{BB962C8B-B14F-4D97-AF65-F5344CB8AC3E}">
        <p14:creationId xmlns:p14="http://schemas.microsoft.com/office/powerpoint/2010/main" val="132776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CD0CD4-C846-C2A7-59DC-36F7A2D02572}"/>
              </a:ext>
            </a:extLst>
          </p:cNvPr>
          <p:cNvSpPr txBox="1">
            <a:spLocks noGrp="1"/>
          </p:cNvSpPr>
          <p:nvPr>
            <p:ph type="title"/>
          </p:nvPr>
        </p:nvSpPr>
        <p:spPr>
          <a:xfrm>
            <a:off x="86337" y="1810003"/>
            <a:ext cx="1743793" cy="761747"/>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a:spcBef>
                <a:spcPts val="0"/>
              </a:spcBef>
              <a:defRPr/>
            </a:pPr>
            <a:r>
              <a:rPr lang="en-US" sz="2250" dirty="0">
                <a:latin typeface="Segoe UI Semibold" panose="020B0702040204020203" pitchFamily="34" charset="0"/>
                <a:ea typeface="+mn-ea"/>
                <a:cs typeface="Segoe UI Semibold" panose="020B0702040204020203" pitchFamily="34" charset="0"/>
              </a:rPr>
              <a:t>23h2 features</a:t>
            </a:r>
          </a:p>
        </p:txBody>
      </p:sp>
      <p:sp>
        <p:nvSpPr>
          <p:cNvPr id="5" name="TextBox 4">
            <a:extLst>
              <a:ext uri="{FF2B5EF4-FFF2-40B4-BE49-F238E27FC236}">
                <a16:creationId xmlns:a16="http://schemas.microsoft.com/office/drawing/2014/main" id="{FA3DEDAA-F592-FF53-4442-377FC103A6E1}"/>
              </a:ext>
            </a:extLst>
          </p:cNvPr>
          <p:cNvSpPr txBox="1"/>
          <p:nvPr/>
        </p:nvSpPr>
        <p:spPr>
          <a:xfrm>
            <a:off x="2453292" y="1195538"/>
            <a:ext cx="6507428" cy="2241511"/>
          </a:xfrm>
          <a:prstGeom prst="rect">
            <a:avLst/>
          </a:prstGeom>
          <a:noFill/>
        </p:spPr>
        <p:txBody>
          <a:bodyPr wrap="square" rtlCol="0">
            <a:spAutoFit/>
          </a:bodyPr>
          <a:lstStyle/>
          <a:p>
            <a:pPr marL="600075" lvl="1" indent="-257175" defTabSz="685800">
              <a:lnSpc>
                <a:spcPct val="150000"/>
              </a:lnSpc>
              <a:buFont typeface="+mj-lt"/>
              <a:buAutoNum type="arabicPeriod"/>
              <a:defRPr/>
            </a:pPr>
            <a:r>
              <a:rPr lang="en-US" sz="1350" dirty="0">
                <a:cs typeface="Segoe UI Semibold" panose="020B0702040204020203" pitchFamily="34" charset="0"/>
              </a:rPr>
              <a:t>Simpler, repeatable deployment</a:t>
            </a:r>
          </a:p>
          <a:p>
            <a:pPr marL="600075" lvl="1" indent="-257175" defTabSz="685800">
              <a:lnSpc>
                <a:spcPct val="150000"/>
              </a:lnSpc>
              <a:buFont typeface="+mj-lt"/>
              <a:buAutoNum type="arabicPeriod"/>
              <a:defRPr/>
            </a:pPr>
            <a:r>
              <a:rPr lang="en-US" sz="1350" dirty="0">
                <a:cs typeface="Segoe UI Semibold" panose="020B0702040204020203" pitchFamily="34" charset="0"/>
              </a:rPr>
              <a:t>Update management</a:t>
            </a:r>
          </a:p>
          <a:p>
            <a:pPr marL="600075" lvl="1" indent="-257175" defTabSz="685800">
              <a:lnSpc>
                <a:spcPct val="150000"/>
              </a:lnSpc>
              <a:buFont typeface="+mj-lt"/>
              <a:buAutoNum type="arabicPeriod"/>
              <a:defRPr/>
            </a:pPr>
            <a:r>
              <a:rPr lang="en-US" sz="1350" dirty="0">
                <a:cs typeface="Segoe UI Semibold" panose="020B0702040204020203" pitchFamily="34" charset="0"/>
              </a:rPr>
              <a:t>VM extensions incl</a:t>
            </a:r>
            <a:r>
              <a:rPr lang="en-US" sz="1350" dirty="0" err="1">
                <a:cs typeface="Segoe UI Semibold" panose="020B0702040204020203" pitchFamily="34" charset="0"/>
              </a:rPr>
              <a:t>uding</a:t>
            </a:r>
            <a:r>
              <a:rPr lang="en-US" sz="1350" dirty="0">
                <a:cs typeface="Segoe UI Semibold" panose="020B0702040204020203" pitchFamily="34" charset="0"/>
              </a:rPr>
              <a:t> Microsoft Defender for Cloud</a:t>
            </a:r>
          </a:p>
          <a:p>
            <a:pPr marL="600075" lvl="1" indent="-257175" defTabSz="685800">
              <a:lnSpc>
                <a:spcPct val="150000"/>
              </a:lnSpc>
              <a:buFont typeface="+mj-lt"/>
              <a:buAutoNum type="arabicPeriod"/>
              <a:defRPr/>
            </a:pPr>
            <a:r>
              <a:rPr lang="en-US" sz="1350" dirty="0">
                <a:cs typeface="Segoe UI Semibold" panose="020B0702040204020203" pitchFamily="34" charset="0"/>
              </a:rPr>
              <a:t>New S</a:t>
            </a:r>
            <a:r>
              <a:rPr lang="en-US" sz="1350" dirty="0" err="1">
                <a:cs typeface="Segoe UI Semibold" panose="020B0702040204020203" pitchFamily="34" charset="0"/>
              </a:rPr>
              <a:t>ite</a:t>
            </a:r>
            <a:r>
              <a:rPr lang="en-US" sz="1350" dirty="0">
                <a:cs typeface="Segoe UI Semibold" panose="020B0702040204020203" pitchFamily="34" charset="0"/>
              </a:rPr>
              <a:t> manager construct in Azure Arc to help organize resources</a:t>
            </a:r>
          </a:p>
          <a:p>
            <a:pPr marL="600075" lvl="1" indent="-257175" defTabSz="685800">
              <a:lnSpc>
                <a:spcPct val="150000"/>
              </a:lnSpc>
              <a:buFont typeface="+mj-lt"/>
              <a:buAutoNum type="arabicPeriod"/>
              <a:defRPr/>
            </a:pPr>
            <a:r>
              <a:rPr lang="en-US" sz="1350" dirty="0">
                <a:cs typeface="Segoe UI Semibold" panose="020B0702040204020203" pitchFamily="34" charset="0"/>
              </a:rPr>
              <a:t>Improvements to core stack and hypervisor</a:t>
            </a:r>
          </a:p>
          <a:p>
            <a:pPr marL="600075" lvl="1" indent="-257175" defTabSz="685800">
              <a:lnSpc>
                <a:spcPct val="150000"/>
              </a:lnSpc>
              <a:buFont typeface="+mj-lt"/>
              <a:buAutoNum type="arabicPeriod"/>
              <a:defRPr/>
            </a:pPr>
            <a:r>
              <a:rPr lang="en-US" sz="1350" dirty="0">
                <a:cs typeface="Segoe UI Semibold" panose="020B0702040204020203" pitchFamily="34" charset="0"/>
              </a:rPr>
              <a:t>Stronger security posture</a:t>
            </a:r>
          </a:p>
          <a:p>
            <a:pPr marL="600075" lvl="1" indent="-257175" defTabSz="685800">
              <a:lnSpc>
                <a:spcPct val="150000"/>
              </a:lnSpc>
              <a:buFont typeface="+mj-lt"/>
              <a:buAutoNum type="arabicPeriod"/>
              <a:defRPr/>
            </a:pPr>
            <a:r>
              <a:rPr lang="en-US" sz="1350" dirty="0">
                <a:cs typeface="Segoe UI Semibold" panose="020B0702040204020203" pitchFamily="34" charset="0"/>
              </a:rPr>
              <a:t>Support for Azure Virtual Desktop for Azure Stack HCI production workload</a:t>
            </a:r>
          </a:p>
        </p:txBody>
      </p:sp>
      <p:cxnSp>
        <p:nvCxnSpPr>
          <p:cNvPr id="2" name="Straight Connector 1">
            <a:extLst>
              <a:ext uri="{FF2B5EF4-FFF2-40B4-BE49-F238E27FC236}">
                <a16:creationId xmlns:a16="http://schemas.microsoft.com/office/drawing/2014/main" id="{2A6C4BC7-25AD-2C6F-B1A6-5103BB154134}"/>
              </a:ext>
              <a:ext uri="{C183D7F6-B498-43B3-948B-1728B52AA6E4}">
                <adec:decorative xmlns:adec="http://schemas.microsoft.com/office/drawing/2017/decorative" val="1"/>
              </a:ext>
            </a:extLst>
          </p:cNvPr>
          <p:cNvCxnSpPr>
            <a:cxnSpLocks/>
          </p:cNvCxnSpPr>
          <p:nvPr/>
        </p:nvCxnSpPr>
        <p:spPr>
          <a:xfrm>
            <a:off x="2141710" y="1028700"/>
            <a:ext cx="0" cy="3086100"/>
          </a:xfrm>
          <a:prstGeom prst="line">
            <a:avLst/>
          </a:prstGeom>
          <a:ln cap="rnd">
            <a:solidFill>
              <a:srgbClr val="0078D4"/>
            </a:solidFill>
            <a:prstDash val="solid"/>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2625004"/>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 uri="{C183D7F6-B498-43B3-948B-1728B52AA6E4}">
                <adec:decorative xmlns:adec="http://schemas.microsoft.com/office/drawing/2017/decorative" val="1"/>
              </a:ext>
            </a:extLst>
          </p:cNvPr>
          <p:cNvSpPr txBox="1">
            <a:spLocks noGrp="1"/>
          </p:cNvSpPr>
          <p:nvPr>
            <p:ph type="title"/>
          </p:nvPr>
        </p:nvSpPr>
        <p:spPr>
          <a:xfrm>
            <a:off x="610105" y="342900"/>
            <a:ext cx="312739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a:t>
            </a:r>
            <a:br>
              <a:rPr lang="en-US" b="1" dirty="0">
                <a:ea typeface="+mn-ea"/>
                <a:cs typeface="Segoe UI" panose="020B0502040204020203" pitchFamily="34" charset="0"/>
              </a:rPr>
            </a:br>
            <a:r>
              <a:rPr lang="en-US" b="1" dirty="0">
                <a:ea typeface="+mn-ea"/>
                <a:cs typeface="Segoe UI" panose="020B0502040204020203" pitchFamily="34" charset="0"/>
              </a:rPr>
              <a:t>1 of 7</a:t>
            </a:r>
          </a:p>
        </p:txBody>
      </p:sp>
      <p:sp>
        <p:nvSpPr>
          <p:cNvPr id="3" name="TextBox 2">
            <a:extLst>
              <a:ext uri="{FF2B5EF4-FFF2-40B4-BE49-F238E27FC236}">
                <a16:creationId xmlns:a16="http://schemas.microsoft.com/office/drawing/2014/main" id="{DCDCFE4E-A4D5-9598-216C-B3784480BC13}"/>
              </a:ext>
              <a:ext uri="{C183D7F6-B498-43B3-948B-1728B52AA6E4}">
                <adec:decorative xmlns:adec="http://schemas.microsoft.com/office/drawing/2017/decorative" val="1"/>
              </a:ext>
            </a:extLst>
          </p:cNvPr>
          <p:cNvSpPr txBox="1"/>
          <p:nvPr/>
        </p:nvSpPr>
        <p:spPr>
          <a:xfrm>
            <a:off x="480061" y="1877291"/>
            <a:ext cx="3187165" cy="1131079"/>
          </a:xfrm>
          <a:prstGeom prst="rect">
            <a:avLst/>
          </a:prstGeom>
          <a:noFill/>
        </p:spPr>
        <p:txBody>
          <a:bodyPr wrap="square" rtlCol="0">
            <a:spAutoFit/>
          </a:bodyPr>
          <a:lstStyle/>
          <a:p>
            <a:pPr defTabSz="685800">
              <a:defRPr/>
            </a:pPr>
            <a:r>
              <a:rPr lang="en-US" sz="1350" dirty="0">
                <a:cs typeface="Segoe UI" panose="020B0502040204020203" pitchFamily="34" charset="0"/>
              </a:rPr>
              <a:t>Simplified cluster deployment, with</a:t>
            </a:r>
            <a:br>
              <a:rPr lang="en-US" sz="1350" dirty="0">
                <a:cs typeface="Segoe UI" panose="020B0502040204020203" pitchFamily="34" charset="0"/>
              </a:rPr>
            </a:br>
            <a:r>
              <a:rPr lang="en-US" sz="1350" dirty="0">
                <a:cs typeface="Segoe UI" panose="020B0502040204020203" pitchFamily="34" charset="0"/>
              </a:rPr>
              <a:t>new Lifecycle Manager feature</a:t>
            </a:r>
          </a:p>
          <a:p>
            <a:pPr defTabSz="685800">
              <a:defRPr/>
            </a:pPr>
            <a:endParaRPr lang="en-US" sz="1350" dirty="0">
              <a:cs typeface="Segoe UI" panose="020B0502040204020203" pitchFamily="34" charset="0"/>
            </a:endParaRPr>
          </a:p>
          <a:p>
            <a:pPr defTabSz="685800">
              <a:defRPr/>
            </a:pPr>
            <a:r>
              <a:rPr lang="en-US" sz="1350" dirty="0">
                <a:cs typeface="Segoe UI" panose="020B0502040204020203" pitchFamily="34" charset="0"/>
              </a:rPr>
              <a:t>Azure Arc (Resource Bridge) set up automatically for provisioning VMs</a:t>
            </a:r>
          </a:p>
        </p:txBody>
      </p:sp>
      <p:pic>
        <p:nvPicPr>
          <p:cNvPr id="6" name="Picture 5">
            <a:extLst>
              <a:ext uri="{FF2B5EF4-FFF2-40B4-BE49-F238E27FC236}">
                <a16:creationId xmlns:a16="http://schemas.microsoft.com/office/drawing/2014/main" id="{BB3DB975-CF37-43FB-AC21-69241D2A05E8}"/>
              </a:ext>
              <a:ext uri="{C183D7F6-B498-43B3-948B-1728B52AA6E4}">
                <adec:decorative xmlns:adec="http://schemas.microsoft.com/office/drawing/2017/decorative" val="1"/>
              </a:ext>
            </a:extLst>
          </p:cNvPr>
          <p:cNvPicPr>
            <a:picLocks noChangeAspect="1"/>
          </p:cNvPicPr>
          <p:nvPr/>
        </p:nvPicPr>
        <p:blipFill rotWithShape="1">
          <a:blip r:embed="rId2"/>
          <a:srcRect r="40403"/>
          <a:stretch/>
        </p:blipFill>
        <p:spPr>
          <a:xfrm>
            <a:off x="4051300" y="171450"/>
            <a:ext cx="5092701" cy="4800600"/>
          </a:xfrm>
          <a:prstGeom prst="rect">
            <a:avLst/>
          </a:prstGeom>
        </p:spPr>
      </p:pic>
      <p:sp>
        <p:nvSpPr>
          <p:cNvPr id="10" name="TextBox 9">
            <a:extLst>
              <a:ext uri="{FF2B5EF4-FFF2-40B4-BE49-F238E27FC236}">
                <a16:creationId xmlns:a16="http://schemas.microsoft.com/office/drawing/2014/main" id="{F70B432A-CD5D-4308-75BB-FD7B3E4133E6}"/>
              </a:ext>
              <a:ext uri="{C183D7F6-B498-43B3-948B-1728B52AA6E4}">
                <adec:decorative xmlns:adec="http://schemas.microsoft.com/office/drawing/2017/decorative" val="1"/>
              </a:ext>
            </a:extLst>
          </p:cNvPr>
          <p:cNvSpPr txBox="1"/>
          <p:nvPr/>
        </p:nvSpPr>
        <p:spPr>
          <a:xfrm>
            <a:off x="530593" y="3257550"/>
            <a:ext cx="3136633" cy="1131079"/>
          </a:xfrm>
          <a:prstGeom prst="rect">
            <a:avLst/>
          </a:prstGeom>
          <a:noFill/>
        </p:spPr>
        <p:txBody>
          <a:bodyPr wrap="square" rtlCol="0">
            <a:spAutoFit/>
          </a:bodyPr>
          <a:lstStyle/>
          <a:p>
            <a:pPr defTabSz="685800">
              <a:defRPr/>
            </a:pPr>
            <a:r>
              <a:rPr lang="en-US" sz="1350" dirty="0">
                <a:cs typeface="Segoe UI" panose="020B0502040204020203" pitchFamily="34" charset="0"/>
              </a:rPr>
              <a:t>Templatize clusters in ARM and deploy onto minimally-configured servers</a:t>
            </a:r>
          </a:p>
          <a:p>
            <a:pPr defTabSz="685800">
              <a:defRPr/>
            </a:pPr>
            <a:endParaRPr lang="en-US" sz="1350" dirty="0">
              <a:cs typeface="Segoe UI" panose="020B0502040204020203" pitchFamily="34" charset="0"/>
            </a:endParaRPr>
          </a:p>
          <a:p>
            <a:pPr defTabSz="685800">
              <a:defRPr/>
            </a:pPr>
            <a:r>
              <a:rPr lang="en-US" sz="1350" dirty="0">
                <a:cs typeface="Segoe UI" panose="020B0502040204020203" pitchFamily="34" charset="0"/>
              </a:rPr>
              <a:t>Azure Arc (Resource Bridge) set up for provisioning Kubernetes clusters</a:t>
            </a:r>
          </a:p>
        </p:txBody>
      </p:sp>
    </p:spTree>
    <p:extLst>
      <p:ext uri="{BB962C8B-B14F-4D97-AF65-F5344CB8AC3E}">
        <p14:creationId xmlns:p14="http://schemas.microsoft.com/office/powerpoint/2010/main" val="3116231178"/>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B05520-84FD-AD67-91AF-B7DA37793824}"/>
              </a:ext>
              <a:ext uri="{C183D7F6-B498-43B3-948B-1728B52AA6E4}">
                <adec:decorative xmlns:adec="http://schemas.microsoft.com/office/drawing/2017/decorative" val="1"/>
              </a:ext>
            </a:extLst>
          </p:cNvPr>
          <p:cNvPicPr>
            <a:picLocks noChangeAspect="1"/>
          </p:cNvPicPr>
          <p:nvPr/>
        </p:nvPicPr>
        <p:blipFill rotWithShape="1">
          <a:blip r:embed="rId2"/>
          <a:srcRect r="44306" b="6520"/>
          <a:stretch/>
        </p:blipFill>
        <p:spPr>
          <a:xfrm>
            <a:off x="4051300" y="171450"/>
            <a:ext cx="5092701" cy="4800600"/>
          </a:xfrm>
          <a:prstGeom prst="rect">
            <a:avLst/>
          </a:prstGeom>
        </p:spPr>
      </p:pic>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586863" y="342900"/>
            <a:ext cx="325563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 </a:t>
            </a:r>
            <a:br>
              <a:rPr lang="en-US" b="1" dirty="0">
                <a:ea typeface="+mn-ea"/>
                <a:cs typeface="Segoe UI" panose="020B0502040204020203" pitchFamily="34" charset="0"/>
              </a:rPr>
            </a:br>
            <a:r>
              <a:rPr lang="en-US" b="1" dirty="0">
                <a:ea typeface="+mn-ea"/>
                <a:cs typeface="Segoe UI" panose="020B0502040204020203" pitchFamily="34" charset="0"/>
              </a:rPr>
              <a:t>2 of 7</a:t>
            </a:r>
          </a:p>
        </p:txBody>
      </p:sp>
      <p:sp>
        <p:nvSpPr>
          <p:cNvPr id="3" name="TextBox 2">
            <a:extLst>
              <a:ext uri="{FF2B5EF4-FFF2-40B4-BE49-F238E27FC236}">
                <a16:creationId xmlns:a16="http://schemas.microsoft.com/office/drawing/2014/main" id="{DCDCFE4E-A4D5-9598-216C-B3784480BC13}"/>
              </a:ext>
            </a:extLst>
          </p:cNvPr>
          <p:cNvSpPr txBox="1"/>
          <p:nvPr/>
        </p:nvSpPr>
        <p:spPr>
          <a:xfrm>
            <a:off x="559154" y="1962150"/>
            <a:ext cx="2999740" cy="715581"/>
          </a:xfrm>
          <a:prstGeom prst="rect">
            <a:avLst/>
          </a:prstGeom>
          <a:noFill/>
        </p:spPr>
        <p:txBody>
          <a:bodyPr wrap="square" rtlCol="0">
            <a:spAutoFit/>
          </a:bodyPr>
          <a:lstStyle/>
          <a:p>
            <a:pPr defTabSz="685800">
              <a:defRPr/>
            </a:pPr>
            <a:r>
              <a:rPr lang="en-US" sz="1350" dirty="0">
                <a:cs typeface="Segoe UI" panose="020B0502040204020203" pitchFamily="34" charset="0"/>
              </a:rPr>
              <a:t>Manage updates for Azure Stack HCI clusters from the Azure portal, including at-scale (~100s)</a:t>
            </a:r>
          </a:p>
        </p:txBody>
      </p:sp>
    </p:spTree>
    <p:extLst>
      <p:ext uri="{BB962C8B-B14F-4D97-AF65-F5344CB8AC3E}">
        <p14:creationId xmlns:p14="http://schemas.microsoft.com/office/powerpoint/2010/main" val="149450036"/>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A3BE-D0FC-16B5-B791-4FFB38A034AE}"/>
              </a:ext>
            </a:extLst>
          </p:cNvPr>
          <p:cNvSpPr txBox="1">
            <a:spLocks noGrp="1"/>
          </p:cNvSpPr>
          <p:nvPr>
            <p:ph type="title"/>
          </p:nvPr>
        </p:nvSpPr>
        <p:spPr>
          <a:xfrm>
            <a:off x="586863" y="342900"/>
            <a:ext cx="325563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 </a:t>
            </a:r>
            <a:br>
              <a:rPr lang="en-US" b="1" dirty="0">
                <a:ea typeface="+mn-ea"/>
                <a:cs typeface="Segoe UI" panose="020B0502040204020203" pitchFamily="34" charset="0"/>
              </a:rPr>
            </a:br>
            <a:r>
              <a:rPr lang="en-US" b="1" dirty="0">
                <a:ea typeface="+mn-ea"/>
                <a:cs typeface="Segoe UI" panose="020B0502040204020203" pitchFamily="34" charset="0"/>
              </a:rPr>
              <a:t>3 of 7</a:t>
            </a:r>
          </a:p>
        </p:txBody>
      </p:sp>
      <p:pic>
        <p:nvPicPr>
          <p:cNvPr id="9" name="Picture 8">
            <a:extLst>
              <a:ext uri="{FF2B5EF4-FFF2-40B4-BE49-F238E27FC236}">
                <a16:creationId xmlns:a16="http://schemas.microsoft.com/office/drawing/2014/main" id="{C4C1CDC2-EC6A-44B8-C9FB-17F46B1A8C14}"/>
              </a:ext>
              <a:ext uri="{C183D7F6-B498-43B3-948B-1728B52AA6E4}">
                <adec:decorative xmlns:adec="http://schemas.microsoft.com/office/drawing/2017/decorative" val="1"/>
              </a:ext>
            </a:extLst>
          </p:cNvPr>
          <p:cNvPicPr>
            <a:picLocks noChangeAspect="1"/>
          </p:cNvPicPr>
          <p:nvPr/>
        </p:nvPicPr>
        <p:blipFill rotWithShape="1">
          <a:blip r:embed="rId2"/>
          <a:srcRect r="19841"/>
          <a:stretch/>
        </p:blipFill>
        <p:spPr>
          <a:xfrm>
            <a:off x="4000500" y="171450"/>
            <a:ext cx="5143500" cy="4800600"/>
          </a:xfrm>
          <a:prstGeom prst="rect">
            <a:avLst/>
          </a:prstGeom>
        </p:spPr>
      </p:pic>
      <p:sp>
        <p:nvSpPr>
          <p:cNvPr id="3" name="TextBox 2">
            <a:extLst>
              <a:ext uri="{FF2B5EF4-FFF2-40B4-BE49-F238E27FC236}">
                <a16:creationId xmlns:a16="http://schemas.microsoft.com/office/drawing/2014/main" id="{DCDCFE4E-A4D5-9598-216C-B3784480BC13}"/>
              </a:ext>
            </a:extLst>
          </p:cNvPr>
          <p:cNvSpPr txBox="1"/>
          <p:nvPr/>
        </p:nvSpPr>
        <p:spPr>
          <a:xfrm>
            <a:off x="474653" y="2038350"/>
            <a:ext cx="3302001" cy="715581"/>
          </a:xfrm>
          <a:prstGeom prst="rect">
            <a:avLst/>
          </a:prstGeom>
          <a:noFill/>
        </p:spPr>
        <p:txBody>
          <a:bodyPr wrap="square" rtlCol="0">
            <a:spAutoFit/>
          </a:bodyPr>
          <a:lstStyle/>
          <a:p>
            <a:pPr defTabSz="685800">
              <a:defRPr/>
            </a:pPr>
            <a:r>
              <a:rPr lang="en-US" sz="1350" dirty="0">
                <a:cs typeface="Segoe UI" panose="020B0502040204020203" pitchFamily="34" charset="0"/>
              </a:rPr>
              <a:t>Expanded VM Extensions support including Microsoft Defender for Cloud, Azure Monitor, and Azure Update Management</a:t>
            </a:r>
          </a:p>
        </p:txBody>
      </p:sp>
      <p:sp>
        <p:nvSpPr>
          <p:cNvPr id="10" name="Arrow: Right 9">
            <a:extLst>
              <a:ext uri="{FF2B5EF4-FFF2-40B4-BE49-F238E27FC236}">
                <a16:creationId xmlns:a16="http://schemas.microsoft.com/office/drawing/2014/main" id="{709B2562-A0D9-3A90-E21F-035E1FF2F816}"/>
              </a:ext>
              <a:ext uri="{C183D7F6-B498-43B3-948B-1728B52AA6E4}">
                <adec:decorative xmlns:adec="http://schemas.microsoft.com/office/drawing/2017/decorative" val="1"/>
              </a:ext>
            </a:extLst>
          </p:cNvPr>
          <p:cNvSpPr/>
          <p:nvPr/>
        </p:nvSpPr>
        <p:spPr>
          <a:xfrm rot="13500000">
            <a:off x="7531101" y="3556001"/>
            <a:ext cx="733806" cy="363474"/>
          </a:xfrm>
          <a:prstGeom prst="rightArrow">
            <a:avLst/>
          </a:prstGeom>
          <a:gradFill>
            <a:gsLst>
              <a:gs pos="0">
                <a:srgbClr val="00B0F0"/>
              </a:gs>
              <a:gs pos="100000">
                <a:srgbClr val="0070C0"/>
              </a:gs>
            </a:gsLst>
            <a:lin ang="27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ptos" panose="02110004020202020204"/>
            </a:endParaRPr>
          </a:p>
        </p:txBody>
      </p:sp>
    </p:spTree>
    <p:extLst>
      <p:ext uri="{BB962C8B-B14F-4D97-AF65-F5344CB8AC3E}">
        <p14:creationId xmlns:p14="http://schemas.microsoft.com/office/powerpoint/2010/main" val="3245983571"/>
      </p:ext>
    </p:extLst>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CFE4E-A4D5-9598-216C-B3784480BC13}"/>
              </a:ext>
            </a:extLst>
          </p:cNvPr>
          <p:cNvSpPr txBox="1"/>
          <p:nvPr/>
        </p:nvSpPr>
        <p:spPr>
          <a:xfrm>
            <a:off x="441198" y="2190750"/>
            <a:ext cx="3302001" cy="1754326"/>
          </a:xfrm>
          <a:prstGeom prst="rect">
            <a:avLst/>
          </a:prstGeom>
          <a:noFill/>
        </p:spPr>
        <p:txBody>
          <a:bodyPr wrap="square" rtlCol="0">
            <a:spAutoFit/>
          </a:bodyPr>
          <a:lstStyle/>
          <a:p>
            <a:pPr defTabSz="685800">
              <a:defRPr/>
            </a:pPr>
            <a:r>
              <a:rPr lang="en-US" sz="1350" dirty="0">
                <a:cs typeface="Segoe UI" panose="020B0502040204020203" pitchFamily="34" charset="0"/>
              </a:rPr>
              <a:t>New Site manager to help you organize resources in Azure Arc by location</a:t>
            </a:r>
          </a:p>
          <a:p>
            <a:pPr defTabSz="685800">
              <a:defRPr/>
            </a:pPr>
            <a:endParaRPr lang="en-US" sz="1350" dirty="0">
              <a:cs typeface="Segoe UI" panose="020B0502040204020203" pitchFamily="34" charset="0"/>
            </a:endParaRPr>
          </a:p>
          <a:p>
            <a:pPr defTabSz="685800">
              <a:defRPr/>
            </a:pPr>
            <a:r>
              <a:rPr lang="en-US" sz="1350" dirty="0">
                <a:cs typeface="Segoe UI" panose="020B0502040204020203" pitchFamily="34" charset="0"/>
              </a:rPr>
              <a:t>Define your Sites and associate resources to them (hosts, AKS clusters, </a:t>
            </a:r>
            <a:r>
              <a:rPr lang="en-US" sz="1350" dirty="0" err="1">
                <a:cs typeface="Segoe UI" panose="020B0502040204020203" pitchFamily="34" charset="0"/>
              </a:rPr>
              <a:t>etc</a:t>
            </a:r>
            <a:r>
              <a:rPr lang="en-US" sz="1350" dirty="0">
                <a:cs typeface="Segoe UI" panose="020B0502040204020203" pitchFamily="34" charset="0"/>
              </a:rPr>
              <a:t>)</a:t>
            </a:r>
          </a:p>
          <a:p>
            <a:pPr defTabSz="685800">
              <a:defRPr/>
            </a:pPr>
            <a:endParaRPr lang="en-US" sz="1350" dirty="0">
              <a:cs typeface="Segoe UI" panose="020B0502040204020203" pitchFamily="34" charset="0"/>
            </a:endParaRPr>
          </a:p>
          <a:p>
            <a:pPr defTabSz="685800">
              <a:defRPr/>
            </a:pPr>
            <a:r>
              <a:rPr lang="en-US" sz="1350" dirty="0">
                <a:cs typeface="Segoe UI" panose="020B0502040204020203" pitchFamily="34" charset="0"/>
              </a:rPr>
              <a:t>Supports new (Azure Stack HCI) and existing (Arc-enabled Windows Server) resources</a:t>
            </a:r>
          </a:p>
        </p:txBody>
      </p:sp>
      <p:pic>
        <p:nvPicPr>
          <p:cNvPr id="6" name="Picture 5">
            <a:extLst>
              <a:ext uri="{FF2B5EF4-FFF2-40B4-BE49-F238E27FC236}">
                <a16:creationId xmlns:a16="http://schemas.microsoft.com/office/drawing/2014/main" id="{88CCB4FA-97B7-AD5B-9F21-A12154862514}"/>
              </a:ext>
              <a:ext uri="{C183D7F6-B498-43B3-948B-1728B52AA6E4}">
                <adec:decorative xmlns:adec="http://schemas.microsoft.com/office/drawing/2017/decorative" val="1"/>
              </a:ext>
            </a:extLst>
          </p:cNvPr>
          <p:cNvPicPr>
            <a:picLocks noChangeAspect="1"/>
          </p:cNvPicPr>
          <p:nvPr/>
        </p:nvPicPr>
        <p:blipFill rotWithShape="1">
          <a:blip r:embed="rId2"/>
          <a:srcRect r="29117"/>
          <a:stretch/>
        </p:blipFill>
        <p:spPr>
          <a:xfrm>
            <a:off x="4000501" y="534748"/>
            <a:ext cx="5143500" cy="4074006"/>
          </a:xfrm>
          <a:prstGeom prst="rect">
            <a:avLst/>
          </a:prstGeom>
        </p:spPr>
      </p:pic>
      <p:sp>
        <p:nvSpPr>
          <p:cNvPr id="12" name="TextBox 11">
            <a:extLst>
              <a:ext uri="{FF2B5EF4-FFF2-40B4-BE49-F238E27FC236}">
                <a16:creationId xmlns:a16="http://schemas.microsoft.com/office/drawing/2014/main" id="{8CA96FF7-331E-CE52-8E32-DB82243D4466}"/>
              </a:ext>
            </a:extLst>
          </p:cNvPr>
          <p:cNvSpPr txBox="1"/>
          <p:nvPr/>
        </p:nvSpPr>
        <p:spPr>
          <a:xfrm>
            <a:off x="3979623" y="4643789"/>
            <a:ext cx="1965603" cy="207749"/>
          </a:xfrm>
          <a:prstGeom prst="rect">
            <a:avLst/>
          </a:prstGeom>
          <a:noFill/>
        </p:spPr>
        <p:txBody>
          <a:bodyPr wrap="none" rtlCol="0">
            <a:spAutoFit/>
          </a:bodyPr>
          <a:lstStyle/>
          <a:p>
            <a:pPr algn="ctr" defTabSz="685800">
              <a:defRPr/>
            </a:pPr>
            <a:r>
              <a:rPr lang="en-US" sz="750">
                <a:solidFill>
                  <a:prstClr val="white">
                    <a:lumMod val="50000"/>
                  </a:prstClr>
                </a:solidFill>
                <a:latin typeface="Segoe UI" panose="020B0502040204020203" pitchFamily="34" charset="0"/>
                <a:cs typeface="Segoe UI" panose="020B0502040204020203" pitchFamily="34" charset="0"/>
              </a:rPr>
              <a:t>* Conceptual rendering, subject to change</a:t>
            </a:r>
          </a:p>
        </p:txBody>
      </p:sp>
      <p:sp>
        <p:nvSpPr>
          <p:cNvPr id="7" name="Title 4">
            <a:extLst>
              <a:ext uri="{FF2B5EF4-FFF2-40B4-BE49-F238E27FC236}">
                <a16:creationId xmlns:a16="http://schemas.microsoft.com/office/drawing/2014/main" id="{FC9EEDAA-5E89-2F88-EEBE-F9184B9AEB8C}"/>
              </a:ext>
            </a:extLst>
          </p:cNvPr>
          <p:cNvSpPr txBox="1">
            <a:spLocks noGrp="1"/>
          </p:cNvSpPr>
          <p:nvPr>
            <p:ph type="title"/>
          </p:nvPr>
        </p:nvSpPr>
        <p:spPr>
          <a:xfrm>
            <a:off x="586863" y="342900"/>
            <a:ext cx="325563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 </a:t>
            </a:r>
            <a:br>
              <a:rPr lang="en-US" b="1" dirty="0">
                <a:ea typeface="+mn-ea"/>
                <a:cs typeface="Segoe UI" panose="020B0502040204020203" pitchFamily="34" charset="0"/>
              </a:rPr>
            </a:br>
            <a:r>
              <a:rPr lang="en-US" b="1" dirty="0">
                <a:ea typeface="+mn-ea"/>
                <a:cs typeface="Segoe UI" panose="020B0502040204020203" pitchFamily="34" charset="0"/>
              </a:rPr>
              <a:t>4 of 7</a:t>
            </a:r>
          </a:p>
        </p:txBody>
      </p:sp>
    </p:spTree>
    <p:extLst>
      <p:ext uri="{BB962C8B-B14F-4D97-AF65-F5344CB8AC3E}">
        <p14:creationId xmlns:p14="http://schemas.microsoft.com/office/powerpoint/2010/main" val="3741891235"/>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CFE4E-A4D5-9598-216C-B3784480BC13}"/>
              </a:ext>
            </a:extLst>
          </p:cNvPr>
          <p:cNvSpPr txBox="1"/>
          <p:nvPr/>
        </p:nvSpPr>
        <p:spPr>
          <a:xfrm>
            <a:off x="381000" y="2266950"/>
            <a:ext cx="3302001" cy="923330"/>
          </a:xfrm>
          <a:prstGeom prst="rect">
            <a:avLst/>
          </a:prstGeom>
          <a:noFill/>
        </p:spPr>
        <p:txBody>
          <a:bodyPr wrap="square" rtlCol="0">
            <a:spAutoFit/>
          </a:bodyPr>
          <a:lstStyle/>
          <a:p>
            <a:pPr defTabSz="685800">
              <a:defRPr/>
            </a:pPr>
            <a:r>
              <a:rPr lang="en-US" sz="1350" dirty="0">
                <a:cs typeface="Segoe UI" panose="020B0502040204020203" pitchFamily="34" charset="0"/>
              </a:rPr>
              <a:t>Annual update for core stack (hypervisor, storage, etc.) with new deduplication and compression, Trusted Launch VMs, improved GPU support</a:t>
            </a:r>
          </a:p>
        </p:txBody>
      </p:sp>
      <p:pic>
        <p:nvPicPr>
          <p:cNvPr id="12" name="Picture 11">
            <a:extLst>
              <a:ext uri="{FF2B5EF4-FFF2-40B4-BE49-F238E27FC236}">
                <a16:creationId xmlns:a16="http://schemas.microsoft.com/office/drawing/2014/main" id="{E5B16245-782F-9755-5D93-5BA36880C67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002932" y="171450"/>
            <a:ext cx="5141069" cy="4800600"/>
          </a:xfrm>
          <a:prstGeom prst="rect">
            <a:avLst/>
          </a:prstGeom>
        </p:spPr>
      </p:pic>
      <p:sp>
        <p:nvSpPr>
          <p:cNvPr id="6" name="Title 4">
            <a:extLst>
              <a:ext uri="{FF2B5EF4-FFF2-40B4-BE49-F238E27FC236}">
                <a16:creationId xmlns:a16="http://schemas.microsoft.com/office/drawing/2014/main" id="{8C0C9799-F155-8458-CAC0-492D1997E806}"/>
              </a:ext>
            </a:extLst>
          </p:cNvPr>
          <p:cNvSpPr txBox="1">
            <a:spLocks noGrp="1"/>
          </p:cNvSpPr>
          <p:nvPr>
            <p:ph type="title"/>
          </p:nvPr>
        </p:nvSpPr>
        <p:spPr>
          <a:xfrm>
            <a:off x="586863" y="342900"/>
            <a:ext cx="3255635" cy="1423467"/>
          </a:xfrm>
          <a:prstGeom prst="rect">
            <a:avLst/>
          </a:prstGeom>
          <a:noFill/>
          <a:ln>
            <a:noFill/>
            <a:prstDash/>
          </a:ln>
          <a:effectLst/>
        </p:spPr>
        <p:txBody>
          <a:bodyPr rot="0" spcFirstLastPara="0" vertOverflow="overflow" horzOverflow="overflow" vert="horz" wrap="none" lIns="68580" tIns="34290" rIns="68580" bIns="34290" numCol="1" spcCol="0" rtlCol="0" fromWordArt="0" anchor="t" anchorCtr="0" forceAA="0" compatLnSpc="1">
            <a:prstTxWarp prst="textNoShape">
              <a:avLst/>
            </a:prstTxWarp>
            <a:spAutoFit/>
          </a:bodyPr>
          <a:lstStyle/>
          <a:p>
            <a:pPr>
              <a:spcBef>
                <a:spcPts val="0"/>
              </a:spcBef>
              <a:defRPr/>
            </a:pPr>
            <a:r>
              <a:rPr lang="en-US" b="1" dirty="0">
                <a:ea typeface="+mn-ea"/>
                <a:cs typeface="Segoe UI" panose="020B0502040204020203" pitchFamily="34" charset="0"/>
              </a:rPr>
              <a:t>23h2 feature </a:t>
            </a:r>
            <a:br>
              <a:rPr lang="en-US" b="1" dirty="0">
                <a:ea typeface="+mn-ea"/>
                <a:cs typeface="Segoe UI" panose="020B0502040204020203" pitchFamily="34" charset="0"/>
              </a:rPr>
            </a:br>
            <a:r>
              <a:rPr lang="en-US" b="1" dirty="0">
                <a:ea typeface="+mn-ea"/>
                <a:cs typeface="Segoe UI" panose="020B0502040204020203" pitchFamily="34" charset="0"/>
              </a:rPr>
              <a:t>5 of 7</a:t>
            </a:r>
          </a:p>
        </p:txBody>
      </p:sp>
    </p:spTree>
    <p:extLst>
      <p:ext uri="{BB962C8B-B14F-4D97-AF65-F5344CB8AC3E}">
        <p14:creationId xmlns:p14="http://schemas.microsoft.com/office/powerpoint/2010/main" val="1790718183"/>
      </p:ext>
    </p:extLst>
  </p:cSld>
  <p:clrMapOvr>
    <a:masterClrMapping/>
  </p:clrMapOvr>
  <p:transition spd="slow">
    <p:fade thruBlk="1"/>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998</Words>
  <Application>Microsoft Office PowerPoint</Application>
  <PresentationFormat>On-screen Show (16:9)</PresentationFormat>
  <Paragraphs>174</Paragraphs>
  <Slides>26</Slides>
  <Notes>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Aptos</vt:lpstr>
      <vt:lpstr>Arial</vt:lpstr>
      <vt:lpstr>Calibri</vt:lpstr>
      <vt:lpstr>Consolas</vt:lpstr>
      <vt:lpstr>Segoe Sans Text</vt:lpstr>
      <vt:lpstr>Segoe UI</vt:lpstr>
      <vt:lpstr>Segoe UI Semibold</vt:lpstr>
      <vt:lpstr>Times New Roman</vt:lpstr>
      <vt:lpstr>Wingdings</vt:lpstr>
      <vt:lpstr>Custom Design</vt:lpstr>
      <vt:lpstr>9-51153_Microsoft_Ignite_Black_Template</vt:lpstr>
      <vt:lpstr>PowerPoint Presentation</vt:lpstr>
      <vt:lpstr>Session Survey</vt:lpstr>
      <vt:lpstr>Azure Stack HCI  23h2 Feature Overview</vt:lpstr>
      <vt:lpstr>23h2 features</vt:lpstr>
      <vt:lpstr>23h2 feature 1 of 7</vt:lpstr>
      <vt:lpstr>23h2 feature  2 of 7</vt:lpstr>
      <vt:lpstr>23h2 feature  3 of 7</vt:lpstr>
      <vt:lpstr>23h2 feature  4 of 7</vt:lpstr>
      <vt:lpstr>23h2 feature  5 of 7</vt:lpstr>
      <vt:lpstr>23h2 features  6 of 7</vt:lpstr>
      <vt:lpstr>23h2 features  7 of 7</vt:lpstr>
      <vt:lpstr>Deployment Process Tips</vt:lpstr>
      <vt:lpstr>What is not supported</vt:lpstr>
      <vt:lpstr>Firewall Rules</vt:lpstr>
      <vt:lpstr>Prep HCI Nodes</vt:lpstr>
      <vt:lpstr>Deployment of cluster</vt:lpstr>
      <vt:lpstr>23h2 features  8 of 10</vt:lpstr>
      <vt:lpstr>23h2 features  9 of 10</vt:lpstr>
      <vt:lpstr>23h2 features  10 of 10</vt:lpstr>
      <vt:lpstr>23h2 features  11 of 10</vt:lpstr>
      <vt:lpstr>23h2 features  12 of 10</vt:lpstr>
      <vt:lpstr>Software defined networking (SDN) for Arc VMs – Public Preview</vt:lpstr>
      <vt:lpstr>Azure Stack HCI SDN and Arc integration Roadmap</vt:lpstr>
      <vt:lpstr>Questions?</vt:lpstr>
      <vt:lpstr>Session Survey</vt:lpstr>
      <vt:lpstr>Thank You github.com/jantorep/techmentor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2024-08-07T20:48:28Z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ea1487e-8587-4284-9835-f4dc1b22b3b7_Enabled">
    <vt:lpwstr>true</vt:lpwstr>
  </property>
  <property fmtid="{D5CDD505-2E9C-101B-9397-08002B2CF9AE}" pid="3" name="MSIP_Label_0ea1487e-8587-4284-9835-f4dc1b22b3b7_SetDate">
    <vt:lpwstr>2024-06-22T14:18:22Z</vt:lpwstr>
  </property>
  <property fmtid="{D5CDD505-2E9C-101B-9397-08002B2CF9AE}" pid="4" name="MSIP_Label_0ea1487e-8587-4284-9835-f4dc1b22b3b7_Method">
    <vt:lpwstr>Standard</vt:lpwstr>
  </property>
  <property fmtid="{D5CDD505-2E9C-101B-9397-08002B2CF9AE}" pid="5" name="MSIP_Label_0ea1487e-8587-4284-9835-f4dc1b22b3b7_Name">
    <vt:lpwstr>defa4170-0d19-0005-0004-bc88714345d2</vt:lpwstr>
  </property>
  <property fmtid="{D5CDD505-2E9C-101B-9397-08002B2CF9AE}" pid="6" name="MSIP_Label_0ea1487e-8587-4284-9835-f4dc1b22b3b7_SiteId">
    <vt:lpwstr>df55caf0-d133-463b-8185-15182f501a6d</vt:lpwstr>
  </property>
  <property fmtid="{D5CDD505-2E9C-101B-9397-08002B2CF9AE}" pid="7" name="MSIP_Label_0ea1487e-8587-4284-9835-f4dc1b22b3b7_ActionId">
    <vt:lpwstr>e2a0e7a9-e2e9-4e86-9837-1e56061efdb7</vt:lpwstr>
  </property>
  <property fmtid="{D5CDD505-2E9C-101B-9397-08002B2CF9AE}" pid="8" name="MSIP_Label_0ea1487e-8587-4284-9835-f4dc1b22b3b7_ContentBits">
    <vt:lpwstr>0</vt:lpwstr>
  </property>
</Properties>
</file>